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91" r:id="rId1"/>
    <p:sldMasterId id="2147483867" r:id="rId2"/>
  </p:sldMasterIdLst>
  <p:notesMasterIdLst>
    <p:notesMasterId r:id="rId17"/>
  </p:notesMasterIdLst>
  <p:sldIdLst>
    <p:sldId id="1141" r:id="rId3"/>
    <p:sldId id="1142" r:id="rId4"/>
    <p:sldId id="1149" r:id="rId5"/>
    <p:sldId id="1145" r:id="rId6"/>
    <p:sldId id="1146" r:id="rId7"/>
    <p:sldId id="1151" r:id="rId8"/>
    <p:sldId id="1148" r:id="rId9"/>
    <p:sldId id="1143" r:id="rId10"/>
    <p:sldId id="1144" r:id="rId11"/>
    <p:sldId id="1147" r:id="rId12"/>
    <p:sldId id="1152" r:id="rId13"/>
    <p:sldId id="1153" r:id="rId14"/>
    <p:sldId id="1150" r:id="rId15"/>
    <p:sldId id="573" r:id="rId16"/>
  </p:sldIdLst>
  <p:sldSz cx="12192000" cy="6858000"/>
  <p:notesSz cx="6858000" cy="9144000"/>
  <p:defaultTextStyle>
    <a:defPPr>
      <a:defRPr lang="en-US"/>
    </a:defPPr>
    <a:lvl1pPr marL="0" algn="l" defTabSz="914263" rtl="0" eaLnBrk="1" latinLnBrk="0" hangingPunct="1">
      <a:defRPr sz="1800" kern="1200">
        <a:solidFill>
          <a:schemeClr val="tx1"/>
        </a:solidFill>
        <a:latin typeface="+mn-lt"/>
        <a:ea typeface="+mn-ea"/>
        <a:cs typeface="+mn-cs"/>
      </a:defRPr>
    </a:lvl1pPr>
    <a:lvl2pPr marL="457132" algn="l" defTabSz="914263" rtl="0" eaLnBrk="1" latinLnBrk="0" hangingPunct="1">
      <a:defRPr sz="1800" kern="1200">
        <a:solidFill>
          <a:schemeClr val="tx1"/>
        </a:solidFill>
        <a:latin typeface="+mn-lt"/>
        <a:ea typeface="+mn-ea"/>
        <a:cs typeface="+mn-cs"/>
      </a:defRPr>
    </a:lvl2pPr>
    <a:lvl3pPr marL="914263" algn="l" defTabSz="914263" rtl="0" eaLnBrk="1" latinLnBrk="0" hangingPunct="1">
      <a:defRPr sz="1800" kern="1200">
        <a:solidFill>
          <a:schemeClr val="tx1"/>
        </a:solidFill>
        <a:latin typeface="+mn-lt"/>
        <a:ea typeface="+mn-ea"/>
        <a:cs typeface="+mn-cs"/>
      </a:defRPr>
    </a:lvl3pPr>
    <a:lvl4pPr marL="1371394" algn="l" defTabSz="914263" rtl="0" eaLnBrk="1" latinLnBrk="0" hangingPunct="1">
      <a:defRPr sz="1800" kern="1200">
        <a:solidFill>
          <a:schemeClr val="tx1"/>
        </a:solidFill>
        <a:latin typeface="+mn-lt"/>
        <a:ea typeface="+mn-ea"/>
        <a:cs typeface="+mn-cs"/>
      </a:defRPr>
    </a:lvl4pPr>
    <a:lvl5pPr marL="1828526" algn="l" defTabSz="914263" rtl="0" eaLnBrk="1" latinLnBrk="0" hangingPunct="1">
      <a:defRPr sz="1800" kern="1200">
        <a:solidFill>
          <a:schemeClr val="tx1"/>
        </a:solidFill>
        <a:latin typeface="+mn-lt"/>
        <a:ea typeface="+mn-ea"/>
        <a:cs typeface="+mn-cs"/>
      </a:defRPr>
    </a:lvl5pPr>
    <a:lvl6pPr marL="2285657" algn="l" defTabSz="914263" rtl="0" eaLnBrk="1" latinLnBrk="0" hangingPunct="1">
      <a:defRPr sz="1800" kern="1200">
        <a:solidFill>
          <a:schemeClr val="tx1"/>
        </a:solidFill>
        <a:latin typeface="+mn-lt"/>
        <a:ea typeface="+mn-ea"/>
        <a:cs typeface="+mn-cs"/>
      </a:defRPr>
    </a:lvl6pPr>
    <a:lvl7pPr marL="2742788" algn="l" defTabSz="914263" rtl="0" eaLnBrk="1" latinLnBrk="0" hangingPunct="1">
      <a:defRPr sz="1800" kern="1200">
        <a:solidFill>
          <a:schemeClr val="tx1"/>
        </a:solidFill>
        <a:latin typeface="+mn-lt"/>
        <a:ea typeface="+mn-ea"/>
        <a:cs typeface="+mn-cs"/>
      </a:defRPr>
    </a:lvl7pPr>
    <a:lvl8pPr marL="3199920" algn="l" defTabSz="914263" rtl="0" eaLnBrk="1" latinLnBrk="0" hangingPunct="1">
      <a:defRPr sz="1800" kern="1200">
        <a:solidFill>
          <a:schemeClr val="tx1"/>
        </a:solidFill>
        <a:latin typeface="+mn-lt"/>
        <a:ea typeface="+mn-ea"/>
        <a:cs typeface="+mn-cs"/>
      </a:defRPr>
    </a:lvl8pPr>
    <a:lvl9pPr marL="3657051" algn="l" defTabSz="914263"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est User" initials="GU"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F5597"/>
    <a:srgbClr val="5B8EB9"/>
    <a:srgbClr val="A9CCEE"/>
    <a:srgbClr val="9E480E"/>
    <a:srgbClr val="002776"/>
    <a:srgbClr val="617BBB"/>
    <a:srgbClr val="2398AF"/>
    <a:srgbClr val="27A8C3"/>
    <a:srgbClr val="2775C3"/>
    <a:srgbClr val="4A80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945" autoAdjust="0"/>
    <p:restoredTop sz="93457" autoAdjust="0"/>
  </p:normalViewPr>
  <p:slideViewPr>
    <p:cSldViewPr snapToGrid="0">
      <p:cViewPr varScale="1">
        <p:scale>
          <a:sx n="100" d="100"/>
          <a:sy n="100" d="100"/>
        </p:scale>
        <p:origin x="114"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2D3808-5B70-4822-B233-FD26ACD8E88C}" type="doc">
      <dgm:prSet loTypeId="urn:microsoft.com/office/officeart/2005/8/layout/default" loCatId="list" qsTypeId="urn:microsoft.com/office/officeart/2005/8/quickstyle/simple1" qsCatId="simple" csTypeId="urn:microsoft.com/office/officeart/2005/8/colors/accent6_2" csCatId="accent6" phldr="1"/>
      <dgm:spPr/>
      <dgm:t>
        <a:bodyPr/>
        <a:lstStyle/>
        <a:p>
          <a:endParaRPr lang="en-US"/>
        </a:p>
      </dgm:t>
    </dgm:pt>
    <dgm:pt modelId="{4AD8FC7C-BAB9-4932-B26C-54EC272E81B7}">
      <dgm:prSet/>
      <dgm:spPr>
        <a:solidFill>
          <a:srgbClr val="2F5597"/>
        </a:solidFill>
      </dgm:spPr>
      <dgm:t>
        <a:bodyPr/>
        <a:lstStyle/>
        <a:p>
          <a:r>
            <a:rPr lang="en-AU" dirty="0"/>
            <a:t>him feeling too much shame to admit the behaviour / impacts... admitting this would violate his sense of self</a:t>
          </a:r>
          <a:endParaRPr lang="en-US" dirty="0"/>
        </a:p>
      </dgm:t>
    </dgm:pt>
    <dgm:pt modelId="{E1AA06E4-5539-4BAE-96CD-36B2FEBFDF80}" type="parTrans" cxnId="{A72AD0AB-3CF5-4865-9B05-46B5C4A20EA8}">
      <dgm:prSet/>
      <dgm:spPr/>
      <dgm:t>
        <a:bodyPr/>
        <a:lstStyle/>
        <a:p>
          <a:endParaRPr lang="en-US"/>
        </a:p>
      </dgm:t>
    </dgm:pt>
    <dgm:pt modelId="{10D46A07-8F5C-485E-BF71-EB78B63CCC6B}" type="sibTrans" cxnId="{A72AD0AB-3CF5-4865-9B05-46B5C4A20EA8}">
      <dgm:prSet/>
      <dgm:spPr/>
      <dgm:t>
        <a:bodyPr/>
        <a:lstStyle/>
        <a:p>
          <a:endParaRPr lang="en-US"/>
        </a:p>
      </dgm:t>
    </dgm:pt>
    <dgm:pt modelId="{8081CB55-6E7D-4650-98AB-4392CC1B3BAF}">
      <dgm:prSet/>
      <dgm:spPr>
        <a:solidFill>
          <a:srgbClr val="2F5597"/>
        </a:solidFill>
      </dgm:spPr>
      <dgm:t>
        <a:bodyPr/>
        <a:lstStyle/>
        <a:p>
          <a:r>
            <a:rPr lang="en-US" dirty="0"/>
            <a:t>him not wanting to incriminate himself if there are current </a:t>
          </a:r>
          <a:br>
            <a:rPr lang="en-US" dirty="0"/>
          </a:br>
          <a:r>
            <a:rPr lang="en-US" dirty="0"/>
            <a:t>DFV-related criminal charges/proceedings</a:t>
          </a:r>
        </a:p>
      </dgm:t>
    </dgm:pt>
    <dgm:pt modelId="{A5EC651C-1DB2-4634-90C8-26A1C6E8FFA6}" type="parTrans" cxnId="{4A77F2E4-BBB6-45B7-86A0-BA9A4CB8FE1F}">
      <dgm:prSet/>
      <dgm:spPr/>
      <dgm:t>
        <a:bodyPr/>
        <a:lstStyle/>
        <a:p>
          <a:endParaRPr lang="en-US"/>
        </a:p>
      </dgm:t>
    </dgm:pt>
    <dgm:pt modelId="{0919B120-177C-48D9-AC6B-096AEACF5EAE}" type="sibTrans" cxnId="{4A77F2E4-BBB6-45B7-86A0-BA9A4CB8FE1F}">
      <dgm:prSet/>
      <dgm:spPr/>
      <dgm:t>
        <a:bodyPr/>
        <a:lstStyle/>
        <a:p>
          <a:endParaRPr lang="en-US"/>
        </a:p>
      </dgm:t>
    </dgm:pt>
    <dgm:pt modelId="{6DF0DECB-86C0-4AF4-BB47-9BB83B81802C}">
      <dgm:prSet/>
      <dgm:spPr>
        <a:solidFill>
          <a:srgbClr val="2F5597"/>
        </a:solidFill>
      </dgm:spPr>
      <dgm:t>
        <a:bodyPr/>
        <a:lstStyle/>
        <a:p>
          <a:r>
            <a:rPr lang="en-US" dirty="0"/>
            <a:t>him working hard to manipulate your impressions of him and of his (ex)partner, </a:t>
          </a:r>
          <a:br>
            <a:rPr lang="en-US" dirty="0"/>
          </a:br>
          <a:r>
            <a:rPr lang="en-US" dirty="0"/>
            <a:t>as part of </a:t>
          </a:r>
          <a:br>
            <a:rPr lang="en-US" dirty="0"/>
          </a:br>
          <a:r>
            <a:rPr lang="en-US" dirty="0"/>
            <a:t>systems abuse tactics</a:t>
          </a:r>
        </a:p>
      </dgm:t>
    </dgm:pt>
    <dgm:pt modelId="{6A3E6FD8-4F99-44A9-928D-6A0D0D38DDFD}" type="parTrans" cxnId="{87FA863C-33AC-4CE3-B300-99CDE7C3792C}">
      <dgm:prSet/>
      <dgm:spPr/>
      <dgm:t>
        <a:bodyPr/>
        <a:lstStyle/>
        <a:p>
          <a:endParaRPr lang="en-US"/>
        </a:p>
      </dgm:t>
    </dgm:pt>
    <dgm:pt modelId="{E658D41E-38E1-4840-B2AF-BE3487E610A0}" type="sibTrans" cxnId="{87FA863C-33AC-4CE3-B300-99CDE7C3792C}">
      <dgm:prSet/>
      <dgm:spPr/>
      <dgm:t>
        <a:bodyPr/>
        <a:lstStyle/>
        <a:p>
          <a:endParaRPr lang="en-US"/>
        </a:p>
      </dgm:t>
    </dgm:pt>
    <dgm:pt modelId="{48DAD071-B894-430B-BA42-569347F12BF5}">
      <dgm:prSet/>
      <dgm:spPr>
        <a:solidFill>
          <a:srgbClr val="2F5597"/>
        </a:solidFill>
      </dgm:spPr>
      <dgm:t>
        <a:bodyPr/>
        <a:lstStyle/>
        <a:p>
          <a:r>
            <a:rPr lang="en-US" dirty="0"/>
            <a:t>him having very little empathy for those experiencing his behaviour</a:t>
          </a:r>
        </a:p>
      </dgm:t>
    </dgm:pt>
    <dgm:pt modelId="{53C6C04A-3A14-4598-A9A2-FAEEEE35C243}" type="parTrans" cxnId="{626BB5E0-FE8B-4B5D-9393-4C0850516C08}">
      <dgm:prSet/>
      <dgm:spPr/>
      <dgm:t>
        <a:bodyPr/>
        <a:lstStyle/>
        <a:p>
          <a:endParaRPr lang="en-US"/>
        </a:p>
      </dgm:t>
    </dgm:pt>
    <dgm:pt modelId="{27FE36CC-FA7B-464E-9FAD-C02159004D99}" type="sibTrans" cxnId="{626BB5E0-FE8B-4B5D-9393-4C0850516C08}">
      <dgm:prSet/>
      <dgm:spPr/>
      <dgm:t>
        <a:bodyPr/>
        <a:lstStyle/>
        <a:p>
          <a:endParaRPr lang="en-US"/>
        </a:p>
      </dgm:t>
    </dgm:pt>
    <dgm:pt modelId="{812A0E28-EAB3-4D57-9171-AE0999E9A11A}">
      <dgm:prSet/>
      <dgm:spPr>
        <a:solidFill>
          <a:srgbClr val="2F5597"/>
        </a:solidFill>
      </dgm:spPr>
      <dgm:t>
        <a:bodyPr/>
        <a:lstStyle/>
        <a:p>
          <a:r>
            <a:rPr lang="en-US" dirty="0"/>
            <a:t>you taking a coercive / persecutory /oppositional approach with him</a:t>
          </a:r>
        </a:p>
      </dgm:t>
    </dgm:pt>
    <dgm:pt modelId="{3CAE555E-0E4F-4E72-A559-6B957D892089}" type="parTrans" cxnId="{9B1776E6-68F3-4ACB-AA30-F0FE31A6DA78}">
      <dgm:prSet/>
      <dgm:spPr/>
      <dgm:t>
        <a:bodyPr/>
        <a:lstStyle/>
        <a:p>
          <a:endParaRPr lang="en-US"/>
        </a:p>
      </dgm:t>
    </dgm:pt>
    <dgm:pt modelId="{AC9C90E4-0CDF-4897-BC7F-3A1A8C4B9007}" type="sibTrans" cxnId="{9B1776E6-68F3-4ACB-AA30-F0FE31A6DA78}">
      <dgm:prSet/>
      <dgm:spPr/>
      <dgm:t>
        <a:bodyPr/>
        <a:lstStyle/>
        <a:p>
          <a:endParaRPr lang="en-US"/>
        </a:p>
      </dgm:t>
    </dgm:pt>
    <dgm:pt modelId="{EB5B0839-EFF1-44C8-8D88-5D74AF1869A4}">
      <dgm:prSet/>
      <dgm:spPr>
        <a:solidFill>
          <a:srgbClr val="2F5597"/>
        </a:solidFill>
      </dgm:spPr>
      <dgm:t>
        <a:bodyPr/>
        <a:lstStyle/>
        <a:p>
          <a:r>
            <a:rPr lang="en-US" dirty="0"/>
            <a:t>mental health or other issues affecting his capacity to engage in ‘robust conversations’</a:t>
          </a:r>
        </a:p>
      </dgm:t>
    </dgm:pt>
    <dgm:pt modelId="{0589E76D-A531-4777-97E7-F984FCF99B5A}" type="parTrans" cxnId="{38818C10-7645-44D7-AB24-2149EB74E74F}">
      <dgm:prSet/>
      <dgm:spPr/>
      <dgm:t>
        <a:bodyPr/>
        <a:lstStyle/>
        <a:p>
          <a:endParaRPr lang="en-US"/>
        </a:p>
      </dgm:t>
    </dgm:pt>
    <dgm:pt modelId="{D10DF0A5-32F5-4D0F-A24C-DE09B85CE1B3}" type="sibTrans" cxnId="{38818C10-7645-44D7-AB24-2149EB74E74F}">
      <dgm:prSet/>
      <dgm:spPr/>
      <dgm:t>
        <a:bodyPr/>
        <a:lstStyle/>
        <a:p>
          <a:endParaRPr lang="en-US"/>
        </a:p>
      </dgm:t>
    </dgm:pt>
    <dgm:pt modelId="{2B6B34CE-F05F-4A31-B973-BABD93333AA8}">
      <dgm:prSet/>
      <dgm:spPr>
        <a:solidFill>
          <a:srgbClr val="2F5597"/>
        </a:solidFill>
      </dgm:spPr>
      <dgm:t>
        <a:bodyPr/>
        <a:lstStyle/>
        <a:p>
          <a:r>
            <a:rPr lang="en-US" dirty="0"/>
            <a:t>circumstances or events to which he is responding with heightened </a:t>
          </a:r>
          <a:br>
            <a:rPr lang="en-US" dirty="0"/>
          </a:br>
          <a:r>
            <a:rPr lang="en-US" dirty="0"/>
            <a:t>victim stance thinking</a:t>
          </a:r>
        </a:p>
      </dgm:t>
    </dgm:pt>
    <dgm:pt modelId="{091EB324-B2CE-4665-82F7-062E46939153}" type="parTrans" cxnId="{0DDF2BE9-A869-4586-96A2-68E7B289EC85}">
      <dgm:prSet/>
      <dgm:spPr/>
      <dgm:t>
        <a:bodyPr/>
        <a:lstStyle/>
        <a:p>
          <a:endParaRPr lang="en-US"/>
        </a:p>
      </dgm:t>
    </dgm:pt>
    <dgm:pt modelId="{7A94191E-1DB7-49F7-89D3-9E33EC63D957}" type="sibTrans" cxnId="{0DDF2BE9-A869-4586-96A2-68E7B289EC85}">
      <dgm:prSet/>
      <dgm:spPr/>
      <dgm:t>
        <a:bodyPr/>
        <a:lstStyle/>
        <a:p>
          <a:endParaRPr lang="en-US"/>
        </a:p>
      </dgm:t>
    </dgm:pt>
    <dgm:pt modelId="{77E6AF13-8A74-4B9A-8B3D-41E62C0DF08D}" type="pres">
      <dgm:prSet presAssocID="{C62D3808-5B70-4822-B233-FD26ACD8E88C}" presName="diagram" presStyleCnt="0">
        <dgm:presLayoutVars>
          <dgm:dir/>
          <dgm:resizeHandles val="exact"/>
        </dgm:presLayoutVars>
      </dgm:prSet>
      <dgm:spPr/>
    </dgm:pt>
    <dgm:pt modelId="{89DDE615-3195-4C80-9C90-96AE483199EC}" type="pres">
      <dgm:prSet presAssocID="{4AD8FC7C-BAB9-4932-B26C-54EC272E81B7}" presName="node" presStyleLbl="node1" presStyleIdx="0" presStyleCnt="7">
        <dgm:presLayoutVars>
          <dgm:bulletEnabled val="1"/>
        </dgm:presLayoutVars>
      </dgm:prSet>
      <dgm:spPr/>
    </dgm:pt>
    <dgm:pt modelId="{07579D88-ED81-4466-BE7A-C713A978017F}" type="pres">
      <dgm:prSet presAssocID="{10D46A07-8F5C-485E-BF71-EB78B63CCC6B}" presName="sibTrans" presStyleCnt="0"/>
      <dgm:spPr/>
    </dgm:pt>
    <dgm:pt modelId="{8297C4B5-6DC9-4425-8FCC-DCA610C56CC6}" type="pres">
      <dgm:prSet presAssocID="{8081CB55-6E7D-4650-98AB-4392CC1B3BAF}" presName="node" presStyleLbl="node1" presStyleIdx="1" presStyleCnt="7">
        <dgm:presLayoutVars>
          <dgm:bulletEnabled val="1"/>
        </dgm:presLayoutVars>
      </dgm:prSet>
      <dgm:spPr/>
    </dgm:pt>
    <dgm:pt modelId="{3080015C-3031-4D98-B75A-0A920A906BCB}" type="pres">
      <dgm:prSet presAssocID="{0919B120-177C-48D9-AC6B-096AEACF5EAE}" presName="sibTrans" presStyleCnt="0"/>
      <dgm:spPr/>
    </dgm:pt>
    <dgm:pt modelId="{2BA77D42-ACB9-47A8-8565-76F0907416FE}" type="pres">
      <dgm:prSet presAssocID="{6DF0DECB-86C0-4AF4-BB47-9BB83B81802C}" presName="node" presStyleLbl="node1" presStyleIdx="2" presStyleCnt="7">
        <dgm:presLayoutVars>
          <dgm:bulletEnabled val="1"/>
        </dgm:presLayoutVars>
      </dgm:prSet>
      <dgm:spPr/>
    </dgm:pt>
    <dgm:pt modelId="{FEE20821-094E-4958-93CF-5612BD5896C7}" type="pres">
      <dgm:prSet presAssocID="{E658D41E-38E1-4840-B2AF-BE3487E610A0}" presName="sibTrans" presStyleCnt="0"/>
      <dgm:spPr/>
    </dgm:pt>
    <dgm:pt modelId="{3269B6F3-3C13-4723-9D4A-147682F70A18}" type="pres">
      <dgm:prSet presAssocID="{48DAD071-B894-430B-BA42-569347F12BF5}" presName="node" presStyleLbl="node1" presStyleIdx="3" presStyleCnt="7">
        <dgm:presLayoutVars>
          <dgm:bulletEnabled val="1"/>
        </dgm:presLayoutVars>
      </dgm:prSet>
      <dgm:spPr/>
    </dgm:pt>
    <dgm:pt modelId="{0AC00F8B-88F8-4A21-8B46-E8247CE943D9}" type="pres">
      <dgm:prSet presAssocID="{27FE36CC-FA7B-464E-9FAD-C02159004D99}" presName="sibTrans" presStyleCnt="0"/>
      <dgm:spPr/>
    </dgm:pt>
    <dgm:pt modelId="{85ECADEA-932C-42EE-ADD4-28A5DD0853E1}" type="pres">
      <dgm:prSet presAssocID="{812A0E28-EAB3-4D57-9171-AE0999E9A11A}" presName="node" presStyleLbl="node1" presStyleIdx="4" presStyleCnt="7">
        <dgm:presLayoutVars>
          <dgm:bulletEnabled val="1"/>
        </dgm:presLayoutVars>
      </dgm:prSet>
      <dgm:spPr/>
    </dgm:pt>
    <dgm:pt modelId="{1D7E9A71-7ADC-46CD-92C3-1B23EBAC1C29}" type="pres">
      <dgm:prSet presAssocID="{AC9C90E4-0CDF-4897-BC7F-3A1A8C4B9007}" presName="sibTrans" presStyleCnt="0"/>
      <dgm:spPr/>
    </dgm:pt>
    <dgm:pt modelId="{17A001BD-AF02-4E72-89D9-2D6F10D1F306}" type="pres">
      <dgm:prSet presAssocID="{EB5B0839-EFF1-44C8-8D88-5D74AF1869A4}" presName="node" presStyleLbl="node1" presStyleIdx="5" presStyleCnt="7">
        <dgm:presLayoutVars>
          <dgm:bulletEnabled val="1"/>
        </dgm:presLayoutVars>
      </dgm:prSet>
      <dgm:spPr/>
    </dgm:pt>
    <dgm:pt modelId="{79A19DBC-375B-43AC-819E-6A1C6F1A0920}" type="pres">
      <dgm:prSet presAssocID="{D10DF0A5-32F5-4D0F-A24C-DE09B85CE1B3}" presName="sibTrans" presStyleCnt="0"/>
      <dgm:spPr/>
    </dgm:pt>
    <dgm:pt modelId="{DF84C99A-F48E-40B3-8646-F1B1A453B805}" type="pres">
      <dgm:prSet presAssocID="{2B6B34CE-F05F-4A31-B973-BABD93333AA8}" presName="node" presStyleLbl="node1" presStyleIdx="6" presStyleCnt="7">
        <dgm:presLayoutVars>
          <dgm:bulletEnabled val="1"/>
        </dgm:presLayoutVars>
      </dgm:prSet>
      <dgm:spPr/>
    </dgm:pt>
  </dgm:ptLst>
  <dgm:cxnLst>
    <dgm:cxn modelId="{38818C10-7645-44D7-AB24-2149EB74E74F}" srcId="{C62D3808-5B70-4822-B233-FD26ACD8E88C}" destId="{EB5B0839-EFF1-44C8-8D88-5D74AF1869A4}" srcOrd="5" destOrd="0" parTransId="{0589E76D-A531-4777-97E7-F984FCF99B5A}" sibTransId="{D10DF0A5-32F5-4D0F-A24C-DE09B85CE1B3}"/>
    <dgm:cxn modelId="{2CA84317-3FAB-4502-8DA9-3F33BDDEA418}" type="presOf" srcId="{2B6B34CE-F05F-4A31-B973-BABD93333AA8}" destId="{DF84C99A-F48E-40B3-8646-F1B1A453B805}" srcOrd="0" destOrd="0" presId="urn:microsoft.com/office/officeart/2005/8/layout/default"/>
    <dgm:cxn modelId="{34DAB037-0EC6-477C-B1B0-2560496C8CFB}" type="presOf" srcId="{6DF0DECB-86C0-4AF4-BB47-9BB83B81802C}" destId="{2BA77D42-ACB9-47A8-8565-76F0907416FE}" srcOrd="0" destOrd="0" presId="urn:microsoft.com/office/officeart/2005/8/layout/default"/>
    <dgm:cxn modelId="{87FA863C-33AC-4CE3-B300-99CDE7C3792C}" srcId="{C62D3808-5B70-4822-B233-FD26ACD8E88C}" destId="{6DF0DECB-86C0-4AF4-BB47-9BB83B81802C}" srcOrd="2" destOrd="0" parTransId="{6A3E6FD8-4F99-44A9-928D-6A0D0D38DDFD}" sibTransId="{E658D41E-38E1-4840-B2AF-BE3487E610A0}"/>
    <dgm:cxn modelId="{1FDDFE41-8FC1-492F-BE6F-9AD3EC0460A2}" type="presOf" srcId="{EB5B0839-EFF1-44C8-8D88-5D74AF1869A4}" destId="{17A001BD-AF02-4E72-89D9-2D6F10D1F306}" srcOrd="0" destOrd="0" presId="urn:microsoft.com/office/officeart/2005/8/layout/default"/>
    <dgm:cxn modelId="{F9E29A6D-FABA-4453-98DD-2DDE19BDD718}" type="presOf" srcId="{C62D3808-5B70-4822-B233-FD26ACD8E88C}" destId="{77E6AF13-8A74-4B9A-8B3D-41E62C0DF08D}" srcOrd="0" destOrd="0" presId="urn:microsoft.com/office/officeart/2005/8/layout/default"/>
    <dgm:cxn modelId="{04B04091-74A2-4F82-BA6C-B5846A5FCFCA}" type="presOf" srcId="{812A0E28-EAB3-4D57-9171-AE0999E9A11A}" destId="{85ECADEA-932C-42EE-ADD4-28A5DD0853E1}" srcOrd="0" destOrd="0" presId="urn:microsoft.com/office/officeart/2005/8/layout/default"/>
    <dgm:cxn modelId="{90D975AB-4259-44E4-9F9B-FDC47CD7C397}" type="presOf" srcId="{48DAD071-B894-430B-BA42-569347F12BF5}" destId="{3269B6F3-3C13-4723-9D4A-147682F70A18}" srcOrd="0" destOrd="0" presId="urn:microsoft.com/office/officeart/2005/8/layout/default"/>
    <dgm:cxn modelId="{A72AD0AB-3CF5-4865-9B05-46B5C4A20EA8}" srcId="{C62D3808-5B70-4822-B233-FD26ACD8E88C}" destId="{4AD8FC7C-BAB9-4932-B26C-54EC272E81B7}" srcOrd="0" destOrd="0" parTransId="{E1AA06E4-5539-4BAE-96CD-36B2FEBFDF80}" sibTransId="{10D46A07-8F5C-485E-BF71-EB78B63CCC6B}"/>
    <dgm:cxn modelId="{626BB5E0-FE8B-4B5D-9393-4C0850516C08}" srcId="{C62D3808-5B70-4822-B233-FD26ACD8E88C}" destId="{48DAD071-B894-430B-BA42-569347F12BF5}" srcOrd="3" destOrd="0" parTransId="{53C6C04A-3A14-4598-A9A2-FAEEEE35C243}" sibTransId="{27FE36CC-FA7B-464E-9FAD-C02159004D99}"/>
    <dgm:cxn modelId="{6DD246E4-B2DB-413A-91E6-7FF8F843774C}" type="presOf" srcId="{4AD8FC7C-BAB9-4932-B26C-54EC272E81B7}" destId="{89DDE615-3195-4C80-9C90-96AE483199EC}" srcOrd="0" destOrd="0" presId="urn:microsoft.com/office/officeart/2005/8/layout/default"/>
    <dgm:cxn modelId="{4A77F2E4-BBB6-45B7-86A0-BA9A4CB8FE1F}" srcId="{C62D3808-5B70-4822-B233-FD26ACD8E88C}" destId="{8081CB55-6E7D-4650-98AB-4392CC1B3BAF}" srcOrd="1" destOrd="0" parTransId="{A5EC651C-1DB2-4634-90C8-26A1C6E8FFA6}" sibTransId="{0919B120-177C-48D9-AC6B-096AEACF5EAE}"/>
    <dgm:cxn modelId="{9B1776E6-68F3-4ACB-AA30-F0FE31A6DA78}" srcId="{C62D3808-5B70-4822-B233-FD26ACD8E88C}" destId="{812A0E28-EAB3-4D57-9171-AE0999E9A11A}" srcOrd="4" destOrd="0" parTransId="{3CAE555E-0E4F-4E72-A559-6B957D892089}" sibTransId="{AC9C90E4-0CDF-4897-BC7F-3A1A8C4B9007}"/>
    <dgm:cxn modelId="{0DDF2BE9-A869-4586-96A2-68E7B289EC85}" srcId="{C62D3808-5B70-4822-B233-FD26ACD8E88C}" destId="{2B6B34CE-F05F-4A31-B973-BABD93333AA8}" srcOrd="6" destOrd="0" parTransId="{091EB324-B2CE-4665-82F7-062E46939153}" sibTransId="{7A94191E-1DB7-49F7-89D3-9E33EC63D957}"/>
    <dgm:cxn modelId="{8FC3A5F6-FC09-405B-84C1-0925654117E0}" type="presOf" srcId="{8081CB55-6E7D-4650-98AB-4392CC1B3BAF}" destId="{8297C4B5-6DC9-4425-8FCC-DCA610C56CC6}" srcOrd="0" destOrd="0" presId="urn:microsoft.com/office/officeart/2005/8/layout/default"/>
    <dgm:cxn modelId="{B96AB903-776B-48B8-8513-2FBDDC9DDC5E}" type="presParOf" srcId="{77E6AF13-8A74-4B9A-8B3D-41E62C0DF08D}" destId="{89DDE615-3195-4C80-9C90-96AE483199EC}" srcOrd="0" destOrd="0" presId="urn:microsoft.com/office/officeart/2005/8/layout/default"/>
    <dgm:cxn modelId="{27D42B64-1A2B-4336-816D-3ED59FE8011F}" type="presParOf" srcId="{77E6AF13-8A74-4B9A-8B3D-41E62C0DF08D}" destId="{07579D88-ED81-4466-BE7A-C713A978017F}" srcOrd="1" destOrd="0" presId="urn:microsoft.com/office/officeart/2005/8/layout/default"/>
    <dgm:cxn modelId="{C0567B4F-AC1E-4C2A-87F2-3272FBE3D89B}" type="presParOf" srcId="{77E6AF13-8A74-4B9A-8B3D-41E62C0DF08D}" destId="{8297C4B5-6DC9-4425-8FCC-DCA610C56CC6}" srcOrd="2" destOrd="0" presId="urn:microsoft.com/office/officeart/2005/8/layout/default"/>
    <dgm:cxn modelId="{CD7F4E0E-A5EB-4E29-8A57-88E675962E63}" type="presParOf" srcId="{77E6AF13-8A74-4B9A-8B3D-41E62C0DF08D}" destId="{3080015C-3031-4D98-B75A-0A920A906BCB}" srcOrd="3" destOrd="0" presId="urn:microsoft.com/office/officeart/2005/8/layout/default"/>
    <dgm:cxn modelId="{C7558378-AFD2-4511-8536-5884DE86DEE2}" type="presParOf" srcId="{77E6AF13-8A74-4B9A-8B3D-41E62C0DF08D}" destId="{2BA77D42-ACB9-47A8-8565-76F0907416FE}" srcOrd="4" destOrd="0" presId="urn:microsoft.com/office/officeart/2005/8/layout/default"/>
    <dgm:cxn modelId="{495E8DFC-8CEF-4385-981D-D1979C0F087D}" type="presParOf" srcId="{77E6AF13-8A74-4B9A-8B3D-41E62C0DF08D}" destId="{FEE20821-094E-4958-93CF-5612BD5896C7}" srcOrd="5" destOrd="0" presId="urn:microsoft.com/office/officeart/2005/8/layout/default"/>
    <dgm:cxn modelId="{D92F4D2C-853D-43EE-AE83-7BE4FE9D2DA3}" type="presParOf" srcId="{77E6AF13-8A74-4B9A-8B3D-41E62C0DF08D}" destId="{3269B6F3-3C13-4723-9D4A-147682F70A18}" srcOrd="6" destOrd="0" presId="urn:microsoft.com/office/officeart/2005/8/layout/default"/>
    <dgm:cxn modelId="{9ED221EF-1F27-4B5F-8238-A96AA8937856}" type="presParOf" srcId="{77E6AF13-8A74-4B9A-8B3D-41E62C0DF08D}" destId="{0AC00F8B-88F8-4A21-8B46-E8247CE943D9}" srcOrd="7" destOrd="0" presId="urn:microsoft.com/office/officeart/2005/8/layout/default"/>
    <dgm:cxn modelId="{D060B9F4-2BC2-4A43-A116-B13C10439628}" type="presParOf" srcId="{77E6AF13-8A74-4B9A-8B3D-41E62C0DF08D}" destId="{85ECADEA-932C-42EE-ADD4-28A5DD0853E1}" srcOrd="8" destOrd="0" presId="urn:microsoft.com/office/officeart/2005/8/layout/default"/>
    <dgm:cxn modelId="{2CA19618-3DBC-4D64-9587-9952311EC969}" type="presParOf" srcId="{77E6AF13-8A74-4B9A-8B3D-41E62C0DF08D}" destId="{1D7E9A71-7ADC-46CD-92C3-1B23EBAC1C29}" srcOrd="9" destOrd="0" presId="urn:microsoft.com/office/officeart/2005/8/layout/default"/>
    <dgm:cxn modelId="{E25F111C-2365-4988-A655-DC2ECC08B83A}" type="presParOf" srcId="{77E6AF13-8A74-4B9A-8B3D-41E62C0DF08D}" destId="{17A001BD-AF02-4E72-89D9-2D6F10D1F306}" srcOrd="10" destOrd="0" presId="urn:microsoft.com/office/officeart/2005/8/layout/default"/>
    <dgm:cxn modelId="{94C1B3AE-17FE-46BC-9214-A8F7015A76D3}" type="presParOf" srcId="{77E6AF13-8A74-4B9A-8B3D-41E62C0DF08D}" destId="{79A19DBC-375B-43AC-819E-6A1C6F1A0920}" srcOrd="11" destOrd="0" presId="urn:microsoft.com/office/officeart/2005/8/layout/default"/>
    <dgm:cxn modelId="{9A1B77FF-CD18-4DED-BB79-38A8795232B7}" type="presParOf" srcId="{77E6AF13-8A74-4B9A-8B3D-41E62C0DF08D}" destId="{DF84C99A-F48E-40B3-8646-F1B1A453B805}" srcOrd="12" destOrd="0" presId="urn:microsoft.com/office/officeart/2005/8/layout/defaul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DDE615-3195-4C80-9C90-96AE483199EC}">
      <dsp:nvSpPr>
        <dsp:cNvPr id="0" name=""/>
        <dsp:cNvSpPr/>
      </dsp:nvSpPr>
      <dsp:spPr>
        <a:xfrm>
          <a:off x="2817" y="593689"/>
          <a:ext cx="2235464" cy="1341278"/>
        </a:xfrm>
        <a:prstGeom prst="rect">
          <a:avLst/>
        </a:prstGeom>
        <a:solidFill>
          <a:srgbClr val="2F5597"/>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AU" sz="1500" kern="1200" dirty="0"/>
            <a:t>him feeling too much shame to admit the behaviour / impacts... admitting this would violate his sense of self</a:t>
          </a:r>
          <a:endParaRPr lang="en-US" sz="1500" kern="1200" dirty="0"/>
        </a:p>
      </dsp:txBody>
      <dsp:txXfrm>
        <a:off x="2817" y="593689"/>
        <a:ext cx="2235464" cy="1341278"/>
      </dsp:txXfrm>
    </dsp:sp>
    <dsp:sp modelId="{8297C4B5-6DC9-4425-8FCC-DCA610C56CC6}">
      <dsp:nvSpPr>
        <dsp:cNvPr id="0" name=""/>
        <dsp:cNvSpPr/>
      </dsp:nvSpPr>
      <dsp:spPr>
        <a:xfrm>
          <a:off x="2461828" y="593689"/>
          <a:ext cx="2235464" cy="1341278"/>
        </a:xfrm>
        <a:prstGeom prst="rect">
          <a:avLst/>
        </a:prstGeom>
        <a:solidFill>
          <a:srgbClr val="2F5597"/>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him not wanting to incriminate himself if there are current </a:t>
          </a:r>
          <a:br>
            <a:rPr lang="en-US" sz="1500" kern="1200" dirty="0"/>
          </a:br>
          <a:r>
            <a:rPr lang="en-US" sz="1500" kern="1200" dirty="0"/>
            <a:t>DFV-related criminal charges/proceedings</a:t>
          </a:r>
        </a:p>
      </dsp:txBody>
      <dsp:txXfrm>
        <a:off x="2461828" y="593689"/>
        <a:ext cx="2235464" cy="1341278"/>
      </dsp:txXfrm>
    </dsp:sp>
    <dsp:sp modelId="{2BA77D42-ACB9-47A8-8565-76F0907416FE}">
      <dsp:nvSpPr>
        <dsp:cNvPr id="0" name=""/>
        <dsp:cNvSpPr/>
      </dsp:nvSpPr>
      <dsp:spPr>
        <a:xfrm>
          <a:off x="4920839" y="593689"/>
          <a:ext cx="2235464" cy="1341278"/>
        </a:xfrm>
        <a:prstGeom prst="rect">
          <a:avLst/>
        </a:prstGeom>
        <a:solidFill>
          <a:srgbClr val="2F5597"/>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him working hard to manipulate your impressions of him and of his (ex)partner, </a:t>
          </a:r>
          <a:br>
            <a:rPr lang="en-US" sz="1500" kern="1200" dirty="0"/>
          </a:br>
          <a:r>
            <a:rPr lang="en-US" sz="1500" kern="1200" dirty="0"/>
            <a:t>as part of </a:t>
          </a:r>
          <a:br>
            <a:rPr lang="en-US" sz="1500" kern="1200" dirty="0"/>
          </a:br>
          <a:r>
            <a:rPr lang="en-US" sz="1500" kern="1200" dirty="0"/>
            <a:t>systems abuse tactics</a:t>
          </a:r>
        </a:p>
      </dsp:txBody>
      <dsp:txXfrm>
        <a:off x="4920839" y="593689"/>
        <a:ext cx="2235464" cy="1341278"/>
      </dsp:txXfrm>
    </dsp:sp>
    <dsp:sp modelId="{3269B6F3-3C13-4723-9D4A-147682F70A18}">
      <dsp:nvSpPr>
        <dsp:cNvPr id="0" name=""/>
        <dsp:cNvSpPr/>
      </dsp:nvSpPr>
      <dsp:spPr>
        <a:xfrm>
          <a:off x="7379850" y="593689"/>
          <a:ext cx="2235464" cy="1341278"/>
        </a:xfrm>
        <a:prstGeom prst="rect">
          <a:avLst/>
        </a:prstGeom>
        <a:solidFill>
          <a:srgbClr val="2F5597"/>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him having very little empathy for those experiencing his behaviour</a:t>
          </a:r>
        </a:p>
      </dsp:txBody>
      <dsp:txXfrm>
        <a:off x="7379850" y="593689"/>
        <a:ext cx="2235464" cy="1341278"/>
      </dsp:txXfrm>
    </dsp:sp>
    <dsp:sp modelId="{85ECADEA-932C-42EE-ADD4-28A5DD0853E1}">
      <dsp:nvSpPr>
        <dsp:cNvPr id="0" name=""/>
        <dsp:cNvSpPr/>
      </dsp:nvSpPr>
      <dsp:spPr>
        <a:xfrm>
          <a:off x="1232323" y="2158514"/>
          <a:ext cx="2235464" cy="1341278"/>
        </a:xfrm>
        <a:prstGeom prst="rect">
          <a:avLst/>
        </a:prstGeom>
        <a:solidFill>
          <a:srgbClr val="2F5597"/>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you taking a coercive / persecutory /oppositional approach with him</a:t>
          </a:r>
        </a:p>
      </dsp:txBody>
      <dsp:txXfrm>
        <a:off x="1232323" y="2158514"/>
        <a:ext cx="2235464" cy="1341278"/>
      </dsp:txXfrm>
    </dsp:sp>
    <dsp:sp modelId="{17A001BD-AF02-4E72-89D9-2D6F10D1F306}">
      <dsp:nvSpPr>
        <dsp:cNvPr id="0" name=""/>
        <dsp:cNvSpPr/>
      </dsp:nvSpPr>
      <dsp:spPr>
        <a:xfrm>
          <a:off x="3691334" y="2158514"/>
          <a:ext cx="2235464" cy="1341278"/>
        </a:xfrm>
        <a:prstGeom prst="rect">
          <a:avLst/>
        </a:prstGeom>
        <a:solidFill>
          <a:srgbClr val="2F5597"/>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mental health or other issues affecting his capacity to engage in ‘robust conversations’</a:t>
          </a:r>
        </a:p>
      </dsp:txBody>
      <dsp:txXfrm>
        <a:off x="3691334" y="2158514"/>
        <a:ext cx="2235464" cy="1341278"/>
      </dsp:txXfrm>
    </dsp:sp>
    <dsp:sp modelId="{DF84C99A-F48E-40B3-8646-F1B1A453B805}">
      <dsp:nvSpPr>
        <dsp:cNvPr id="0" name=""/>
        <dsp:cNvSpPr/>
      </dsp:nvSpPr>
      <dsp:spPr>
        <a:xfrm>
          <a:off x="6150345" y="2158514"/>
          <a:ext cx="2235464" cy="1341278"/>
        </a:xfrm>
        <a:prstGeom prst="rect">
          <a:avLst/>
        </a:prstGeom>
        <a:solidFill>
          <a:srgbClr val="2F5597"/>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circumstances or events to which he is responding with heightened </a:t>
          </a:r>
          <a:br>
            <a:rPr lang="en-US" sz="1500" kern="1200" dirty="0"/>
          </a:br>
          <a:r>
            <a:rPr lang="en-US" sz="1500" kern="1200" dirty="0"/>
            <a:t>victim stance thinking</a:t>
          </a:r>
        </a:p>
      </dsp:txBody>
      <dsp:txXfrm>
        <a:off x="6150345" y="2158514"/>
        <a:ext cx="2235464" cy="134127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962A2B-954E-4E0A-BB3F-B8F635D2720A}" type="datetimeFigureOut">
              <a:rPr lang="en-AU" smtClean="0"/>
              <a:t>19/04/2022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05D28F-BABF-4D32-98B0-5DA4A9617139}" type="slidenum">
              <a:rPr lang="en-AU" smtClean="0"/>
              <a:t>‹#›</a:t>
            </a:fld>
            <a:endParaRPr lang="en-AU"/>
          </a:p>
        </p:txBody>
      </p:sp>
    </p:spTree>
    <p:extLst>
      <p:ext uri="{BB962C8B-B14F-4D97-AF65-F5344CB8AC3E}">
        <p14:creationId xmlns:p14="http://schemas.microsoft.com/office/powerpoint/2010/main" val="2947788135"/>
      </p:ext>
    </p:extLst>
  </p:cSld>
  <p:clrMap bg1="lt1" tx1="dk1" bg2="lt2" tx2="dk2" accent1="accent1" accent2="accent2" accent3="accent3" accent4="accent4" accent5="accent5" accent6="accent6" hlink="hlink" folHlink="folHlink"/>
  <p:notesStyle>
    <a:lvl1pPr marL="0" algn="l" defTabSz="914263" rtl="0" eaLnBrk="1" latinLnBrk="0" hangingPunct="1">
      <a:defRPr sz="1200" kern="1200">
        <a:solidFill>
          <a:schemeClr val="tx1"/>
        </a:solidFill>
        <a:latin typeface="+mn-lt"/>
        <a:ea typeface="+mn-ea"/>
        <a:cs typeface="+mn-cs"/>
      </a:defRPr>
    </a:lvl1pPr>
    <a:lvl2pPr marL="457132" algn="l" defTabSz="914263" rtl="0" eaLnBrk="1" latinLnBrk="0" hangingPunct="1">
      <a:defRPr sz="1200" kern="1200">
        <a:solidFill>
          <a:schemeClr val="tx1"/>
        </a:solidFill>
        <a:latin typeface="+mn-lt"/>
        <a:ea typeface="+mn-ea"/>
        <a:cs typeface="+mn-cs"/>
      </a:defRPr>
    </a:lvl2pPr>
    <a:lvl3pPr marL="914263" algn="l" defTabSz="914263" rtl="0" eaLnBrk="1" latinLnBrk="0" hangingPunct="1">
      <a:defRPr sz="1200" kern="1200">
        <a:solidFill>
          <a:schemeClr val="tx1"/>
        </a:solidFill>
        <a:latin typeface="+mn-lt"/>
        <a:ea typeface="+mn-ea"/>
        <a:cs typeface="+mn-cs"/>
      </a:defRPr>
    </a:lvl3pPr>
    <a:lvl4pPr marL="1371394" algn="l" defTabSz="914263" rtl="0" eaLnBrk="1" latinLnBrk="0" hangingPunct="1">
      <a:defRPr sz="1200" kern="1200">
        <a:solidFill>
          <a:schemeClr val="tx1"/>
        </a:solidFill>
        <a:latin typeface="+mn-lt"/>
        <a:ea typeface="+mn-ea"/>
        <a:cs typeface="+mn-cs"/>
      </a:defRPr>
    </a:lvl4pPr>
    <a:lvl5pPr marL="1828526" algn="l" defTabSz="914263" rtl="0" eaLnBrk="1" latinLnBrk="0" hangingPunct="1">
      <a:defRPr sz="1200" kern="1200">
        <a:solidFill>
          <a:schemeClr val="tx1"/>
        </a:solidFill>
        <a:latin typeface="+mn-lt"/>
        <a:ea typeface="+mn-ea"/>
        <a:cs typeface="+mn-cs"/>
      </a:defRPr>
    </a:lvl5pPr>
    <a:lvl6pPr marL="2285657" algn="l" defTabSz="914263" rtl="0" eaLnBrk="1" latinLnBrk="0" hangingPunct="1">
      <a:defRPr sz="1200" kern="1200">
        <a:solidFill>
          <a:schemeClr val="tx1"/>
        </a:solidFill>
        <a:latin typeface="+mn-lt"/>
        <a:ea typeface="+mn-ea"/>
        <a:cs typeface="+mn-cs"/>
      </a:defRPr>
    </a:lvl6pPr>
    <a:lvl7pPr marL="2742788" algn="l" defTabSz="914263" rtl="0" eaLnBrk="1" latinLnBrk="0" hangingPunct="1">
      <a:defRPr sz="1200" kern="1200">
        <a:solidFill>
          <a:schemeClr val="tx1"/>
        </a:solidFill>
        <a:latin typeface="+mn-lt"/>
        <a:ea typeface="+mn-ea"/>
        <a:cs typeface="+mn-cs"/>
      </a:defRPr>
    </a:lvl7pPr>
    <a:lvl8pPr marL="3199920" algn="l" defTabSz="914263" rtl="0" eaLnBrk="1" latinLnBrk="0" hangingPunct="1">
      <a:defRPr sz="1200" kern="1200">
        <a:solidFill>
          <a:schemeClr val="tx1"/>
        </a:solidFill>
        <a:latin typeface="+mn-lt"/>
        <a:ea typeface="+mn-ea"/>
        <a:cs typeface="+mn-cs"/>
      </a:defRPr>
    </a:lvl8pPr>
    <a:lvl9pPr marL="3657051" algn="l" defTabSz="9142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51A9D0-6A12-4AB2-B502-81B7B2E7C060}"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55860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51A9D0-6A12-4AB2-B502-81B7B2E7C060}"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92273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51A9D0-6A12-4AB2-B502-81B7B2E7C060}"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804792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51A9D0-6A12-4AB2-B502-81B7B2E7C060}"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828845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51A9D0-6A12-4AB2-B502-81B7B2E7C060}"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435659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37B333-C837-4F97-8D48-82D8952421A7}"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90165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51A9D0-6A12-4AB2-B502-81B7B2E7C060}"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AU"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59068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51A9D0-6A12-4AB2-B502-81B7B2E7C060}"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AU"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43615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51A9D0-6A12-4AB2-B502-81B7B2E7C060}"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AU"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88152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51A9D0-6A12-4AB2-B502-81B7B2E7C060}"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AU"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17800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51A9D0-6A12-4AB2-B502-81B7B2E7C060}"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AU"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190851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51A9D0-6A12-4AB2-B502-81B7B2E7C060}"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520546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51A9D0-6A12-4AB2-B502-81B7B2E7C060}"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AU"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714852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51A9D0-6A12-4AB2-B502-81B7B2E7C060}"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AU"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24557845"/>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69155-C9B9-4EFB-9CAC-CA98826AAC41}"/>
              </a:ext>
            </a:extLst>
          </p:cNvPr>
          <p:cNvSpPr>
            <a:spLocks noGrp="1"/>
          </p:cNvSpPr>
          <p:nvPr>
            <p:ph type="ctrTitle"/>
          </p:nvPr>
        </p:nvSpPr>
        <p:spPr>
          <a:xfrm>
            <a:off x="2515312" y="957129"/>
            <a:ext cx="9144000" cy="2552834"/>
          </a:xfrm>
        </p:spPr>
        <p:txBody>
          <a:bodyPr anchor="b"/>
          <a:lstStyle>
            <a:lvl1pPr algn="ctr">
              <a:defRPr sz="6000">
                <a:solidFill>
                  <a:srgbClr val="0070C0"/>
                </a:solidFill>
              </a:defRPr>
            </a:lvl1pPr>
          </a:lstStyle>
          <a:p>
            <a:endParaRPr lang="en-AU" dirty="0"/>
          </a:p>
        </p:txBody>
      </p:sp>
      <p:sp>
        <p:nvSpPr>
          <p:cNvPr id="3" name="Subtitle 2">
            <a:extLst>
              <a:ext uri="{FF2B5EF4-FFF2-40B4-BE49-F238E27FC236}">
                <a16:creationId xmlns:a16="http://schemas.microsoft.com/office/drawing/2014/main" id="{9897869C-47EA-4DEC-8EBE-7E5D60113D98}"/>
              </a:ext>
            </a:extLst>
          </p:cNvPr>
          <p:cNvSpPr>
            <a:spLocks noGrp="1"/>
          </p:cNvSpPr>
          <p:nvPr>
            <p:ph type="subTitle" idx="1"/>
          </p:nvPr>
        </p:nvSpPr>
        <p:spPr>
          <a:xfrm>
            <a:off x="2515312" y="3602038"/>
            <a:ext cx="9144000" cy="1655762"/>
          </a:xfrm>
        </p:spPr>
        <p:txBody>
          <a:bodyPr/>
          <a:lstStyle>
            <a:lvl1pPr marL="0" indent="0" algn="ctr">
              <a:buNone/>
              <a:defRPr sz="2400"/>
            </a:lvl1pPr>
            <a:lvl2pPr marL="457132" indent="0" algn="ctr">
              <a:buNone/>
              <a:defRPr sz="2000"/>
            </a:lvl2pPr>
            <a:lvl3pPr marL="914263" indent="0" algn="ctr">
              <a:buNone/>
              <a:defRPr sz="1800"/>
            </a:lvl3pPr>
            <a:lvl4pPr marL="1371394" indent="0" algn="ctr">
              <a:buNone/>
              <a:defRPr sz="1600"/>
            </a:lvl4pPr>
            <a:lvl5pPr marL="1828526" indent="0" algn="ctr">
              <a:buNone/>
              <a:defRPr sz="1600"/>
            </a:lvl5pPr>
            <a:lvl6pPr marL="2285657" indent="0" algn="ctr">
              <a:buNone/>
              <a:defRPr sz="1600"/>
            </a:lvl6pPr>
            <a:lvl7pPr marL="2742788" indent="0" algn="ctr">
              <a:buNone/>
              <a:defRPr sz="1600"/>
            </a:lvl7pPr>
            <a:lvl8pPr marL="3199920" indent="0" algn="ctr">
              <a:buNone/>
              <a:defRPr sz="1600"/>
            </a:lvl8pPr>
            <a:lvl9pPr marL="3657051" indent="0" algn="ctr">
              <a:buNone/>
              <a:defRPr sz="1600"/>
            </a:lvl9pPr>
          </a:lstStyle>
          <a:p>
            <a:r>
              <a:rPr lang="en-US" dirty="0"/>
              <a:t>Click to edit Master subtitle style</a:t>
            </a:r>
            <a:endParaRPr lang="en-AU" dirty="0"/>
          </a:p>
        </p:txBody>
      </p:sp>
      <p:sp>
        <p:nvSpPr>
          <p:cNvPr id="4" name="Date Placeholder 3">
            <a:extLst>
              <a:ext uri="{FF2B5EF4-FFF2-40B4-BE49-F238E27FC236}">
                <a16:creationId xmlns:a16="http://schemas.microsoft.com/office/drawing/2014/main" id="{35D60FD0-50E9-4B1F-9C7B-8E2485720DF1}"/>
              </a:ext>
            </a:extLst>
          </p:cNvPr>
          <p:cNvSpPr>
            <a:spLocks noGrp="1"/>
          </p:cNvSpPr>
          <p:nvPr>
            <p:ph type="dt" sz="half" idx="10"/>
          </p:nvPr>
        </p:nvSpPr>
        <p:spPr>
          <a:xfrm>
            <a:off x="2515312" y="6356351"/>
            <a:ext cx="1523288" cy="365125"/>
          </a:xfrm>
        </p:spPr>
        <p:txBody>
          <a:bodyPr/>
          <a:lstStyle/>
          <a:p>
            <a:fld id="{B61BEF0D-F0BB-DE4B-95CE-6DB70DBA9567}" type="datetimeFigureOut">
              <a:rPr lang="en-US" smtClean="0"/>
              <a:pPr/>
              <a:t>4/19/2022</a:t>
            </a:fld>
            <a:endParaRPr lang="en-US" dirty="0"/>
          </a:p>
        </p:txBody>
      </p:sp>
      <p:sp>
        <p:nvSpPr>
          <p:cNvPr id="5" name="Footer Placeholder 4">
            <a:extLst>
              <a:ext uri="{FF2B5EF4-FFF2-40B4-BE49-F238E27FC236}">
                <a16:creationId xmlns:a16="http://schemas.microsoft.com/office/drawing/2014/main" id="{B69DC5CD-D4D3-411D-ABCF-AB00CA3F38A8}"/>
              </a:ext>
            </a:extLst>
          </p:cNvPr>
          <p:cNvSpPr>
            <a:spLocks noGrp="1"/>
          </p:cNvSpPr>
          <p:nvPr>
            <p:ph type="ftr" sz="quarter" idx="11"/>
          </p:nvPr>
        </p:nvSpPr>
        <p:spPr>
          <a:xfrm>
            <a:off x="5029912" y="6356351"/>
            <a:ext cx="4114800" cy="365125"/>
          </a:xfrm>
        </p:spPr>
        <p:txBody>
          <a:bodyPr/>
          <a:lstStyle/>
          <a:p>
            <a:endParaRPr lang="en-US" dirty="0"/>
          </a:p>
        </p:txBody>
      </p:sp>
      <p:pic>
        <p:nvPicPr>
          <p:cNvPr id="7" name="Picture 2" descr="Image result for hand drawn line -stock -free">
            <a:extLst>
              <a:ext uri="{FF2B5EF4-FFF2-40B4-BE49-F238E27FC236}">
                <a16:creationId xmlns:a16="http://schemas.microsoft.com/office/drawing/2014/main" id="{C6B6E0FA-851C-4F54-9882-347CB76A4A43}"/>
              </a:ext>
            </a:extLst>
          </p:cNvPr>
          <p:cNvPicPr>
            <a:picLocks noChangeAspect="1" noChangeArrowheads="1"/>
          </p:cNvPicPr>
          <p:nvPr userDrawn="1"/>
        </p:nvPicPr>
        <p:blipFill rotWithShape="1">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 uri="{28A0092B-C50C-407E-A947-70E740481C1C}">
                <a14:useLocalDpi xmlns:a14="http://schemas.microsoft.com/office/drawing/2010/main" val="0"/>
              </a:ext>
            </a:extLst>
          </a:blip>
          <a:srcRect l="5324" t="8779" b="55097"/>
          <a:stretch/>
        </p:blipFill>
        <p:spPr bwMode="auto">
          <a:xfrm rot="5400000">
            <a:off x="-2507346" y="2507343"/>
            <a:ext cx="6858001" cy="18433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6998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19296-BF7D-42D1-8149-E7CD0901C864}"/>
              </a:ext>
            </a:extLst>
          </p:cNvPr>
          <p:cNvSpPr>
            <a:spLocks noGrp="1"/>
          </p:cNvSpPr>
          <p:nvPr>
            <p:ph type="title"/>
          </p:nvPr>
        </p:nvSpPr>
        <p:spPr>
          <a:xfrm>
            <a:off x="839789"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FBF19554-D081-4D52-93C0-74961AFD93FE}"/>
              </a:ext>
            </a:extLst>
          </p:cNvPr>
          <p:cNvSpPr>
            <a:spLocks noGrp="1"/>
          </p:cNvSpPr>
          <p:nvPr>
            <p:ph type="pic" idx="1"/>
          </p:nvPr>
        </p:nvSpPr>
        <p:spPr>
          <a:xfrm>
            <a:off x="5183188" y="987426"/>
            <a:ext cx="6172200" cy="4873625"/>
          </a:xfrm>
        </p:spPr>
        <p:txBody>
          <a:bodyPr/>
          <a:lstStyle>
            <a:lvl1pPr marL="0" indent="0">
              <a:buNone/>
              <a:defRPr sz="3200"/>
            </a:lvl1pPr>
            <a:lvl2pPr marL="457132" indent="0">
              <a:buNone/>
              <a:defRPr sz="2800"/>
            </a:lvl2pPr>
            <a:lvl3pPr marL="914263" indent="0">
              <a:buNone/>
              <a:defRPr sz="2400"/>
            </a:lvl3pPr>
            <a:lvl4pPr marL="1371394" indent="0">
              <a:buNone/>
              <a:defRPr sz="2000"/>
            </a:lvl4pPr>
            <a:lvl5pPr marL="1828526" indent="0">
              <a:buNone/>
              <a:defRPr sz="2000"/>
            </a:lvl5pPr>
            <a:lvl6pPr marL="2285657" indent="0">
              <a:buNone/>
              <a:defRPr sz="2000"/>
            </a:lvl6pPr>
            <a:lvl7pPr marL="2742788" indent="0">
              <a:buNone/>
              <a:defRPr sz="2000"/>
            </a:lvl7pPr>
            <a:lvl8pPr marL="3199920" indent="0">
              <a:buNone/>
              <a:defRPr sz="2000"/>
            </a:lvl8pPr>
            <a:lvl9pPr marL="3657051" indent="0">
              <a:buNone/>
              <a:defRPr sz="2000"/>
            </a:lvl9pPr>
          </a:lstStyle>
          <a:p>
            <a:endParaRPr lang="en-AU"/>
          </a:p>
        </p:txBody>
      </p:sp>
      <p:sp>
        <p:nvSpPr>
          <p:cNvPr id="4" name="Text Placeholder 3">
            <a:extLst>
              <a:ext uri="{FF2B5EF4-FFF2-40B4-BE49-F238E27FC236}">
                <a16:creationId xmlns:a16="http://schemas.microsoft.com/office/drawing/2014/main" id="{B68B99F7-AEE8-4993-98CD-4B6C721D73EF}"/>
              </a:ext>
            </a:extLst>
          </p:cNvPr>
          <p:cNvSpPr>
            <a:spLocks noGrp="1"/>
          </p:cNvSpPr>
          <p:nvPr>
            <p:ph type="body" sz="half" idx="2"/>
          </p:nvPr>
        </p:nvSpPr>
        <p:spPr>
          <a:xfrm>
            <a:off x="839789" y="2057400"/>
            <a:ext cx="3932237" cy="3811588"/>
          </a:xfrm>
        </p:spPr>
        <p:txBody>
          <a:bodyPr/>
          <a:lstStyle>
            <a:lvl1pPr marL="0" indent="0">
              <a:buNone/>
              <a:defRPr sz="1600"/>
            </a:lvl1pPr>
            <a:lvl2pPr marL="457132" indent="0">
              <a:buNone/>
              <a:defRPr sz="1400"/>
            </a:lvl2pPr>
            <a:lvl3pPr marL="914263" indent="0">
              <a:buNone/>
              <a:defRPr sz="1200"/>
            </a:lvl3pPr>
            <a:lvl4pPr marL="1371394" indent="0">
              <a:buNone/>
              <a:defRPr sz="1000"/>
            </a:lvl4pPr>
            <a:lvl5pPr marL="1828526" indent="0">
              <a:buNone/>
              <a:defRPr sz="1000"/>
            </a:lvl5pPr>
            <a:lvl6pPr marL="2285657" indent="0">
              <a:buNone/>
              <a:defRPr sz="1000"/>
            </a:lvl6pPr>
            <a:lvl7pPr marL="2742788" indent="0">
              <a:buNone/>
              <a:defRPr sz="1000"/>
            </a:lvl7pPr>
            <a:lvl8pPr marL="3199920" indent="0">
              <a:buNone/>
              <a:defRPr sz="1000"/>
            </a:lvl8pPr>
            <a:lvl9pPr marL="3657051"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B7FF4E2-4C10-4B8A-B2C8-0A1E87CCE916}"/>
              </a:ext>
            </a:extLst>
          </p:cNvPr>
          <p:cNvSpPr>
            <a:spLocks noGrp="1"/>
          </p:cNvSpPr>
          <p:nvPr>
            <p:ph type="dt" sz="half" idx="10"/>
          </p:nvPr>
        </p:nvSpPr>
        <p:spPr/>
        <p:txBody>
          <a:bodyPr/>
          <a:lstStyle/>
          <a:p>
            <a:fld id="{B61BEF0D-F0BB-DE4B-95CE-6DB70DBA9567}" type="datetimeFigureOut">
              <a:rPr lang="en-US" smtClean="0"/>
              <a:pPr/>
              <a:t>4/19/2022</a:t>
            </a:fld>
            <a:endParaRPr lang="en-US" dirty="0"/>
          </a:p>
        </p:txBody>
      </p:sp>
      <p:sp>
        <p:nvSpPr>
          <p:cNvPr id="6" name="Footer Placeholder 5">
            <a:extLst>
              <a:ext uri="{FF2B5EF4-FFF2-40B4-BE49-F238E27FC236}">
                <a16:creationId xmlns:a16="http://schemas.microsoft.com/office/drawing/2014/main" id="{037F632B-70FA-4C05-B668-30AA854D939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A37795C-5834-42B7-8B7A-C4CEC0934DDC}"/>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46202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56E6E-747D-469C-8FD7-58EC2E75024A}"/>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2245D79C-2B43-440D-9C86-53F293E2EF4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5270009-4A5A-48FC-8FB0-90D2ACB57704}"/>
              </a:ext>
            </a:extLst>
          </p:cNvPr>
          <p:cNvSpPr>
            <a:spLocks noGrp="1"/>
          </p:cNvSpPr>
          <p:nvPr>
            <p:ph type="dt" sz="half" idx="10"/>
          </p:nvPr>
        </p:nvSpPr>
        <p:spPr/>
        <p:txBody>
          <a:bodyPr/>
          <a:lstStyle/>
          <a:p>
            <a:fld id="{B61BEF0D-F0BB-DE4B-95CE-6DB70DBA9567}" type="datetimeFigureOut">
              <a:rPr lang="en-US" smtClean="0"/>
              <a:pPr/>
              <a:t>4/19/2022</a:t>
            </a:fld>
            <a:endParaRPr lang="en-US" dirty="0"/>
          </a:p>
        </p:txBody>
      </p:sp>
      <p:sp>
        <p:nvSpPr>
          <p:cNvPr id="5" name="Footer Placeholder 4">
            <a:extLst>
              <a:ext uri="{FF2B5EF4-FFF2-40B4-BE49-F238E27FC236}">
                <a16:creationId xmlns:a16="http://schemas.microsoft.com/office/drawing/2014/main" id="{4170799B-8504-41F2-85E6-6FA6DCB4A0B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E9D03C8-5874-42F4-97B8-DD0C8BE35010}"/>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96083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AD574B-4140-41DC-ADA9-943F8D4E5D8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88F92EAD-FE2D-45C0-87DC-19F601BB5F3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2E52EEE-B0A3-40B7-A35C-8EFD99E89591}"/>
              </a:ext>
            </a:extLst>
          </p:cNvPr>
          <p:cNvSpPr>
            <a:spLocks noGrp="1"/>
          </p:cNvSpPr>
          <p:nvPr>
            <p:ph type="dt" sz="half" idx="10"/>
          </p:nvPr>
        </p:nvSpPr>
        <p:spPr/>
        <p:txBody>
          <a:bodyPr/>
          <a:lstStyle/>
          <a:p>
            <a:fld id="{B61BEF0D-F0BB-DE4B-95CE-6DB70DBA9567}" type="datetimeFigureOut">
              <a:rPr lang="en-US" smtClean="0"/>
              <a:pPr/>
              <a:t>4/19/2022</a:t>
            </a:fld>
            <a:endParaRPr lang="en-US" dirty="0"/>
          </a:p>
        </p:txBody>
      </p:sp>
      <p:sp>
        <p:nvSpPr>
          <p:cNvPr id="5" name="Footer Placeholder 4">
            <a:extLst>
              <a:ext uri="{FF2B5EF4-FFF2-40B4-BE49-F238E27FC236}">
                <a16:creationId xmlns:a16="http://schemas.microsoft.com/office/drawing/2014/main" id="{5D7F9AF8-024B-4F5E-ADB8-29997244F13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77DA610-F5C1-443F-AA8F-6E20BEF9E22A}"/>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23789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6"/>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4"/>
            <a:ext cx="7766936" cy="1096899"/>
          </a:xfrm>
        </p:spPr>
        <p:txBody>
          <a:bodyPr anchor="t"/>
          <a:lstStyle>
            <a:lvl1pPr marL="0" indent="0" algn="r">
              <a:buNone/>
              <a:defRPr>
                <a:solidFill>
                  <a:schemeClr val="tx1">
                    <a:lumMod val="50000"/>
                    <a:lumOff val="50000"/>
                  </a:schemeClr>
                </a:solidFill>
              </a:defRPr>
            </a:lvl1pPr>
            <a:lvl2pPr marL="457223" indent="0" algn="ctr">
              <a:buNone/>
              <a:defRPr>
                <a:solidFill>
                  <a:schemeClr val="tx1">
                    <a:tint val="75000"/>
                  </a:schemeClr>
                </a:solidFill>
              </a:defRPr>
            </a:lvl2pPr>
            <a:lvl3pPr marL="914446" indent="0" algn="ctr">
              <a:buNone/>
              <a:defRPr>
                <a:solidFill>
                  <a:schemeClr val="tx1">
                    <a:tint val="75000"/>
                  </a:schemeClr>
                </a:solidFill>
              </a:defRPr>
            </a:lvl3pPr>
            <a:lvl4pPr marL="1371669" indent="0" algn="ctr">
              <a:buNone/>
              <a:defRPr>
                <a:solidFill>
                  <a:schemeClr val="tx1">
                    <a:tint val="75000"/>
                  </a:schemeClr>
                </a:solidFill>
              </a:defRPr>
            </a:lvl4pPr>
            <a:lvl5pPr marL="1828891" indent="0" algn="ctr">
              <a:buNone/>
              <a:defRPr>
                <a:solidFill>
                  <a:schemeClr val="tx1">
                    <a:tint val="75000"/>
                  </a:schemeClr>
                </a:solidFill>
              </a:defRPr>
            </a:lvl5pPr>
            <a:lvl6pPr marL="2286114" indent="0" algn="ctr">
              <a:buNone/>
              <a:defRPr>
                <a:solidFill>
                  <a:schemeClr val="tx1">
                    <a:tint val="75000"/>
                  </a:schemeClr>
                </a:solidFill>
              </a:defRPr>
            </a:lvl6pPr>
            <a:lvl7pPr marL="2743337" indent="0" algn="ctr">
              <a:buNone/>
              <a:defRPr>
                <a:solidFill>
                  <a:schemeClr val="tx1">
                    <a:tint val="75000"/>
                  </a:schemeClr>
                </a:solidFill>
              </a:defRPr>
            </a:lvl7pPr>
            <a:lvl8pPr marL="3200560" indent="0" algn="ctr">
              <a:buNone/>
              <a:defRPr>
                <a:solidFill>
                  <a:schemeClr val="tx1">
                    <a:tint val="75000"/>
                  </a:schemeClr>
                </a:solidFill>
              </a:defRPr>
            </a:lvl8pPr>
            <a:lvl9pPr marL="3657783"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78F8E6E-61AF-44C2-A2FB-E80583A8A2E2}" type="datetimeFigureOut">
              <a:rPr lang="en-AU" smtClean="0"/>
              <a:t>19/04/2022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2BEAC64-0509-40E1-A668-47637F2211BB}" type="slidenum">
              <a:rPr lang="en-AU" smtClean="0"/>
              <a:t>‹#›</a:t>
            </a:fld>
            <a:endParaRPr lang="en-AU"/>
          </a:p>
        </p:txBody>
      </p:sp>
    </p:spTree>
    <p:extLst>
      <p:ext uri="{BB962C8B-B14F-4D97-AF65-F5344CB8AC3E}">
        <p14:creationId xmlns:p14="http://schemas.microsoft.com/office/powerpoint/2010/main" val="1106483491"/>
      </p:ext>
    </p:extLst>
  </p:cSld>
  <p:clrMapOvr>
    <a:masterClrMapping/>
  </p:clrMapOvr>
  <mc:AlternateContent xmlns:mc="http://schemas.openxmlformats.org/markup-compatibility/2006" xmlns:p14="http://schemas.microsoft.com/office/powerpoint/2010/main">
    <mc:Choice Requires="p14">
      <p:transition spd="med" p14:dur="65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D81A3"/>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2D81A3"/>
                </a:solidFill>
                <a:latin typeface="Calibri" panose="020F0502020204030204" pitchFamily="34" charset="0"/>
                <a:cs typeface="Calibri" panose="020F0502020204030204" pitchFamily="34" charset="0"/>
              </a:defRPr>
            </a:lvl1pPr>
            <a:lvl2pPr>
              <a:defRPr>
                <a:solidFill>
                  <a:srgbClr val="2D81A3"/>
                </a:solidFill>
                <a:latin typeface="Calibri" panose="020F0502020204030204" pitchFamily="34" charset="0"/>
                <a:cs typeface="Calibri" panose="020F0502020204030204" pitchFamily="34" charset="0"/>
              </a:defRPr>
            </a:lvl2pPr>
            <a:lvl3pPr>
              <a:defRPr>
                <a:solidFill>
                  <a:srgbClr val="2D81A3"/>
                </a:solidFill>
                <a:latin typeface="Calibri" panose="020F0502020204030204" pitchFamily="34" charset="0"/>
                <a:cs typeface="Calibri" panose="020F0502020204030204" pitchFamily="34" charset="0"/>
              </a:defRPr>
            </a:lvl3pPr>
            <a:lvl4pPr>
              <a:defRPr>
                <a:solidFill>
                  <a:srgbClr val="2D81A3"/>
                </a:solidFill>
                <a:latin typeface="Calibri" panose="020F0502020204030204" pitchFamily="34" charset="0"/>
                <a:cs typeface="Calibri" panose="020F0502020204030204" pitchFamily="34" charset="0"/>
              </a:defRPr>
            </a:lvl4pPr>
            <a:lvl5pPr>
              <a:defRPr>
                <a:solidFill>
                  <a:srgbClr val="2D81A3"/>
                </a:solidFill>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4/19/2022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01629582"/>
      </p:ext>
    </p:extLst>
  </p:cSld>
  <p:clrMapOvr>
    <a:masterClrMapping/>
  </p:clrMapOvr>
  <mc:AlternateContent xmlns:mc="http://schemas.openxmlformats.org/markup-compatibility/2006" xmlns:p14="http://schemas.microsoft.com/office/powerpoint/2010/main">
    <mc:Choice Requires="p14">
      <p:transition spd="med" p14:dur="65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8"/>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23" indent="0">
              <a:buNone/>
              <a:defRPr sz="1800">
                <a:solidFill>
                  <a:schemeClr val="tx1">
                    <a:tint val="75000"/>
                  </a:schemeClr>
                </a:solidFill>
              </a:defRPr>
            </a:lvl2pPr>
            <a:lvl3pPr marL="914446" indent="0">
              <a:buNone/>
              <a:defRPr sz="1600">
                <a:solidFill>
                  <a:schemeClr val="tx1">
                    <a:tint val="75000"/>
                  </a:schemeClr>
                </a:solidFill>
              </a:defRPr>
            </a:lvl3pPr>
            <a:lvl4pPr marL="1371669" indent="0">
              <a:buNone/>
              <a:defRPr sz="1400">
                <a:solidFill>
                  <a:schemeClr val="tx1">
                    <a:tint val="75000"/>
                  </a:schemeClr>
                </a:solidFill>
              </a:defRPr>
            </a:lvl4pPr>
            <a:lvl5pPr marL="1828891" indent="0">
              <a:buNone/>
              <a:defRPr sz="1400">
                <a:solidFill>
                  <a:schemeClr val="tx1">
                    <a:tint val="75000"/>
                  </a:schemeClr>
                </a:solidFill>
              </a:defRPr>
            </a:lvl5pPr>
            <a:lvl6pPr marL="2286114" indent="0">
              <a:buNone/>
              <a:defRPr sz="1400">
                <a:solidFill>
                  <a:schemeClr val="tx1">
                    <a:tint val="75000"/>
                  </a:schemeClr>
                </a:solidFill>
              </a:defRPr>
            </a:lvl6pPr>
            <a:lvl7pPr marL="2743337" indent="0">
              <a:buNone/>
              <a:defRPr sz="1400">
                <a:solidFill>
                  <a:schemeClr val="tx1">
                    <a:tint val="75000"/>
                  </a:schemeClr>
                </a:solidFill>
              </a:defRPr>
            </a:lvl7pPr>
            <a:lvl8pPr marL="3200560" indent="0">
              <a:buNone/>
              <a:defRPr sz="1400">
                <a:solidFill>
                  <a:schemeClr val="tx1">
                    <a:tint val="75000"/>
                  </a:schemeClr>
                </a:solidFill>
              </a:defRPr>
            </a:lvl8pPr>
            <a:lvl9pPr marL="365778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8F8E6E-61AF-44C2-A2FB-E80583A8A2E2}" type="datetimeFigureOut">
              <a:rPr lang="en-AU" smtClean="0"/>
              <a:t>19/04/2022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2BEAC64-0509-40E1-A668-47637F2211BB}" type="slidenum">
              <a:rPr lang="en-AU" smtClean="0"/>
              <a:t>‹#›</a:t>
            </a:fld>
            <a:endParaRPr lang="en-AU"/>
          </a:p>
        </p:txBody>
      </p:sp>
    </p:spTree>
    <p:extLst>
      <p:ext uri="{BB962C8B-B14F-4D97-AF65-F5344CB8AC3E}">
        <p14:creationId xmlns:p14="http://schemas.microsoft.com/office/powerpoint/2010/main" val="4108877669"/>
      </p:ext>
    </p:extLst>
  </p:cSld>
  <p:clrMapOvr>
    <a:masterClrMapping/>
  </p:clrMapOvr>
  <mc:AlternateContent xmlns:mc="http://schemas.openxmlformats.org/markup-compatibility/2006" xmlns:p14="http://schemas.microsoft.com/office/powerpoint/2010/main">
    <mc:Choice Requires="p14">
      <p:transition spd="med" p14:dur="65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5"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90"/>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8F8E6E-61AF-44C2-A2FB-E80583A8A2E2}" type="datetimeFigureOut">
              <a:rPr lang="en-AU" smtClean="0"/>
              <a:t>19/04/2022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2BEAC64-0509-40E1-A668-47637F2211BB}" type="slidenum">
              <a:rPr lang="en-AU" smtClean="0"/>
              <a:t>‹#›</a:t>
            </a:fld>
            <a:endParaRPr lang="en-AU"/>
          </a:p>
        </p:txBody>
      </p:sp>
    </p:spTree>
    <p:extLst>
      <p:ext uri="{BB962C8B-B14F-4D97-AF65-F5344CB8AC3E}">
        <p14:creationId xmlns:p14="http://schemas.microsoft.com/office/powerpoint/2010/main" val="2019086286"/>
      </p:ext>
    </p:extLst>
  </p:cSld>
  <p:clrMapOvr>
    <a:masterClrMapping/>
  </p:clrMapOvr>
  <mc:AlternateContent xmlns:mc="http://schemas.openxmlformats.org/markup-compatibility/2006" xmlns:p14="http://schemas.microsoft.com/office/powerpoint/2010/main">
    <mc:Choice Requires="p14">
      <p:transition spd="med" p14:dur="65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6" y="2160984"/>
            <a:ext cx="4185623" cy="576262"/>
          </a:xfrm>
        </p:spPr>
        <p:txBody>
          <a:bodyPr anchor="b">
            <a:noAutofit/>
          </a:bodyPr>
          <a:lstStyle>
            <a:lvl1pPr marL="0" indent="0">
              <a:buNone/>
              <a:defRPr sz="2400" b="0"/>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6" y="2737246"/>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4" y="2160984"/>
            <a:ext cx="4185618" cy="576262"/>
          </a:xfrm>
        </p:spPr>
        <p:txBody>
          <a:bodyPr anchor="b">
            <a:noAutofit/>
          </a:bodyPr>
          <a:lstStyle>
            <a:lvl1pPr marL="0" indent="0">
              <a:buNone/>
              <a:defRPr sz="2400" b="0"/>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5" y="2737246"/>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8F8E6E-61AF-44C2-A2FB-E80583A8A2E2}" type="datetimeFigureOut">
              <a:rPr lang="en-AU" smtClean="0"/>
              <a:t>19/04/2022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52BEAC64-0509-40E1-A668-47637F2211BB}" type="slidenum">
              <a:rPr lang="en-AU" smtClean="0"/>
              <a:t>‹#›</a:t>
            </a:fld>
            <a:endParaRPr lang="en-AU"/>
          </a:p>
        </p:txBody>
      </p:sp>
    </p:spTree>
    <p:extLst>
      <p:ext uri="{BB962C8B-B14F-4D97-AF65-F5344CB8AC3E}">
        <p14:creationId xmlns:p14="http://schemas.microsoft.com/office/powerpoint/2010/main" val="2267445023"/>
      </p:ext>
    </p:extLst>
  </p:cSld>
  <p:clrMapOvr>
    <a:masterClrMapping/>
  </p:clrMapOvr>
  <mc:AlternateContent xmlns:mc="http://schemas.openxmlformats.org/markup-compatibility/2006" xmlns:p14="http://schemas.microsoft.com/office/powerpoint/2010/main">
    <mc:Choice Requires="p14">
      <p:transition spd="med" p14:dur="65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8F8E6E-61AF-44C2-A2FB-E80583A8A2E2}" type="datetimeFigureOut">
              <a:rPr lang="en-AU" smtClean="0"/>
              <a:t>19/04/2022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52BEAC64-0509-40E1-A668-47637F2211BB}" type="slidenum">
              <a:rPr lang="en-AU" smtClean="0"/>
              <a:t>‹#›</a:t>
            </a:fld>
            <a:endParaRPr lang="en-AU"/>
          </a:p>
        </p:txBody>
      </p:sp>
    </p:spTree>
    <p:extLst>
      <p:ext uri="{BB962C8B-B14F-4D97-AF65-F5344CB8AC3E}">
        <p14:creationId xmlns:p14="http://schemas.microsoft.com/office/powerpoint/2010/main" val="3063910139"/>
      </p:ext>
    </p:extLst>
  </p:cSld>
  <p:clrMapOvr>
    <a:masterClrMapping/>
  </p:clrMapOvr>
  <mc:AlternateContent xmlns:mc="http://schemas.openxmlformats.org/markup-compatibility/2006" xmlns:p14="http://schemas.microsoft.com/office/powerpoint/2010/main">
    <mc:Choice Requires="p14">
      <p:transition spd="med" p14:dur="65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8F8E6E-61AF-44C2-A2FB-E80583A8A2E2}" type="datetimeFigureOut">
              <a:rPr lang="en-AU" smtClean="0"/>
              <a:t>19/04/2022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52BEAC64-0509-40E1-A668-47637F2211BB}" type="slidenum">
              <a:rPr lang="en-AU" smtClean="0"/>
              <a:t>‹#›</a:t>
            </a:fld>
            <a:endParaRPr lang="en-AU"/>
          </a:p>
        </p:txBody>
      </p:sp>
    </p:spTree>
    <p:extLst>
      <p:ext uri="{BB962C8B-B14F-4D97-AF65-F5344CB8AC3E}">
        <p14:creationId xmlns:p14="http://schemas.microsoft.com/office/powerpoint/2010/main" val="3074941817"/>
      </p:ext>
    </p:extLst>
  </p:cSld>
  <p:clrMapOvr>
    <a:masterClrMapping/>
  </p:clrMapOvr>
  <mc:AlternateContent xmlns:mc="http://schemas.openxmlformats.org/markup-compatibility/2006" xmlns:p14="http://schemas.microsoft.com/office/powerpoint/2010/main">
    <mc:Choice Requires="p14">
      <p:transition spd="med" p14:dur="65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90796-76C2-4C25-BF5D-93B4AD175CE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8EDCA5D1-2E7D-42B9-9CEF-B6C9043DA92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7ABB312A-D90A-4599-BEB0-8A1B517501D1}"/>
              </a:ext>
            </a:extLst>
          </p:cNvPr>
          <p:cNvSpPr>
            <a:spLocks noGrp="1"/>
          </p:cNvSpPr>
          <p:nvPr>
            <p:ph type="dt" sz="half" idx="10"/>
          </p:nvPr>
        </p:nvSpPr>
        <p:spPr/>
        <p:txBody>
          <a:bodyPr/>
          <a:lstStyle/>
          <a:p>
            <a:fld id="{B61BEF0D-F0BB-DE4B-95CE-6DB70DBA9567}" type="datetimeFigureOut">
              <a:rPr lang="en-US" smtClean="0"/>
              <a:pPr/>
              <a:t>4/19/2022</a:t>
            </a:fld>
            <a:endParaRPr lang="en-US" dirty="0"/>
          </a:p>
        </p:txBody>
      </p:sp>
      <p:sp>
        <p:nvSpPr>
          <p:cNvPr id="5" name="Footer Placeholder 4">
            <a:extLst>
              <a:ext uri="{FF2B5EF4-FFF2-40B4-BE49-F238E27FC236}">
                <a16:creationId xmlns:a16="http://schemas.microsoft.com/office/drawing/2014/main" id="{A8D6A8A9-B761-4168-A55F-AF8366FCE12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845843A-5DB9-49C2-B735-C7F53A4F6286}"/>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67520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2" y="514925"/>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86" indent="0">
              <a:buNone/>
              <a:defRPr sz="1400"/>
            </a:lvl2pPr>
            <a:lvl3pPr marL="914172" indent="0">
              <a:buNone/>
              <a:defRPr sz="1200"/>
            </a:lvl3pPr>
            <a:lvl4pPr marL="1371258" indent="0">
              <a:buNone/>
              <a:defRPr sz="1000"/>
            </a:lvl4pPr>
            <a:lvl5pPr marL="1828343" indent="0">
              <a:buNone/>
              <a:defRPr sz="1000"/>
            </a:lvl5pPr>
            <a:lvl6pPr marL="2285428" indent="0">
              <a:buNone/>
              <a:defRPr sz="1000"/>
            </a:lvl6pPr>
            <a:lvl7pPr marL="2742514" indent="0">
              <a:buNone/>
              <a:defRPr sz="1000"/>
            </a:lvl7pPr>
            <a:lvl8pPr marL="3199600" indent="0">
              <a:buNone/>
              <a:defRPr sz="1000"/>
            </a:lvl8pPr>
            <a:lvl9pPr marL="3656686"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8F8E6E-61AF-44C2-A2FB-E80583A8A2E2}" type="datetimeFigureOut">
              <a:rPr lang="en-AU" smtClean="0"/>
              <a:t>19/04/2022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2BEAC64-0509-40E1-A668-47637F2211BB}" type="slidenum">
              <a:rPr lang="en-AU" smtClean="0"/>
              <a:t>‹#›</a:t>
            </a:fld>
            <a:endParaRPr lang="en-AU"/>
          </a:p>
        </p:txBody>
      </p:sp>
    </p:spTree>
    <p:extLst>
      <p:ext uri="{BB962C8B-B14F-4D97-AF65-F5344CB8AC3E}">
        <p14:creationId xmlns:p14="http://schemas.microsoft.com/office/powerpoint/2010/main" val="3985494749"/>
      </p:ext>
    </p:extLst>
  </p:cSld>
  <p:clrMapOvr>
    <a:masterClrMapping/>
  </p:clrMapOvr>
  <mc:AlternateContent xmlns:mc="http://schemas.openxmlformats.org/markup-compatibility/2006" xmlns:p14="http://schemas.microsoft.com/office/powerpoint/2010/main">
    <mc:Choice Requires="p14">
      <p:transition spd="med" p14:dur="65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23" indent="0">
              <a:buNone/>
              <a:defRPr sz="1600"/>
            </a:lvl2pPr>
            <a:lvl3pPr marL="914446" indent="0">
              <a:buNone/>
              <a:defRPr sz="1600"/>
            </a:lvl3pPr>
            <a:lvl4pPr marL="1371669" indent="0">
              <a:buNone/>
              <a:defRPr sz="1600"/>
            </a:lvl4pPr>
            <a:lvl5pPr marL="1828891" indent="0">
              <a:buNone/>
              <a:defRPr sz="1600"/>
            </a:lvl5pPr>
            <a:lvl6pPr marL="2286114" indent="0">
              <a:buNone/>
              <a:defRPr sz="1600"/>
            </a:lvl6pPr>
            <a:lvl7pPr marL="2743337" indent="0">
              <a:buNone/>
              <a:defRPr sz="1600"/>
            </a:lvl7pPr>
            <a:lvl8pPr marL="3200560" indent="0">
              <a:buNone/>
              <a:defRPr sz="1600"/>
            </a:lvl8pPr>
            <a:lvl9pPr marL="3657783"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5" y="5367338"/>
            <a:ext cx="8596667" cy="674024"/>
          </a:xfrm>
        </p:spPr>
        <p:txBody>
          <a:bodyPr>
            <a:normAutofit/>
          </a:bodyPr>
          <a:lstStyle>
            <a:lvl1pPr marL="0" indent="0">
              <a:buNone/>
              <a:defRPr sz="12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8F8E6E-61AF-44C2-A2FB-E80583A8A2E2}" type="datetimeFigureOut">
              <a:rPr lang="en-AU" smtClean="0"/>
              <a:t>19/04/2022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2BEAC64-0509-40E1-A668-47637F2211BB}" type="slidenum">
              <a:rPr lang="en-AU" smtClean="0"/>
              <a:t>‹#›</a:t>
            </a:fld>
            <a:endParaRPr lang="en-AU"/>
          </a:p>
        </p:txBody>
      </p:sp>
    </p:spTree>
    <p:extLst>
      <p:ext uri="{BB962C8B-B14F-4D97-AF65-F5344CB8AC3E}">
        <p14:creationId xmlns:p14="http://schemas.microsoft.com/office/powerpoint/2010/main" val="2594867385"/>
      </p:ext>
    </p:extLst>
  </p:cSld>
  <p:clrMapOvr>
    <a:masterClrMapping/>
  </p:clrMapOvr>
  <mc:AlternateContent xmlns:mc="http://schemas.openxmlformats.org/markup-compatibility/2006" xmlns:p14="http://schemas.microsoft.com/office/powerpoint/2010/main">
    <mc:Choice Requires="p14">
      <p:transition spd="med" p14:dur="65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23" indent="0">
              <a:buNone/>
              <a:defRPr sz="1800">
                <a:solidFill>
                  <a:schemeClr val="tx1">
                    <a:tint val="75000"/>
                  </a:schemeClr>
                </a:solidFill>
              </a:defRPr>
            </a:lvl2pPr>
            <a:lvl3pPr marL="914446" indent="0">
              <a:buNone/>
              <a:defRPr sz="1600">
                <a:solidFill>
                  <a:schemeClr val="tx1">
                    <a:tint val="75000"/>
                  </a:schemeClr>
                </a:solidFill>
              </a:defRPr>
            </a:lvl3pPr>
            <a:lvl4pPr marL="1371669" indent="0">
              <a:buNone/>
              <a:defRPr sz="1400">
                <a:solidFill>
                  <a:schemeClr val="tx1">
                    <a:tint val="75000"/>
                  </a:schemeClr>
                </a:solidFill>
              </a:defRPr>
            </a:lvl4pPr>
            <a:lvl5pPr marL="1828891" indent="0">
              <a:buNone/>
              <a:defRPr sz="1400">
                <a:solidFill>
                  <a:schemeClr val="tx1">
                    <a:tint val="75000"/>
                  </a:schemeClr>
                </a:solidFill>
              </a:defRPr>
            </a:lvl5pPr>
            <a:lvl6pPr marL="2286114" indent="0">
              <a:buNone/>
              <a:defRPr sz="1400">
                <a:solidFill>
                  <a:schemeClr val="tx1">
                    <a:tint val="75000"/>
                  </a:schemeClr>
                </a:solidFill>
              </a:defRPr>
            </a:lvl6pPr>
            <a:lvl7pPr marL="2743337" indent="0">
              <a:buNone/>
              <a:defRPr sz="1400">
                <a:solidFill>
                  <a:schemeClr val="tx1">
                    <a:tint val="75000"/>
                  </a:schemeClr>
                </a:solidFill>
              </a:defRPr>
            </a:lvl7pPr>
            <a:lvl8pPr marL="3200560" indent="0">
              <a:buNone/>
              <a:defRPr sz="1400">
                <a:solidFill>
                  <a:schemeClr val="tx1">
                    <a:tint val="75000"/>
                  </a:schemeClr>
                </a:solidFill>
              </a:defRPr>
            </a:lvl8pPr>
            <a:lvl9pPr marL="365778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8F8E6E-61AF-44C2-A2FB-E80583A8A2E2}" type="datetimeFigureOut">
              <a:rPr lang="en-AU" smtClean="0"/>
              <a:t>19/04/2022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2BEAC64-0509-40E1-A668-47637F2211BB}" type="slidenum">
              <a:rPr lang="en-AU" smtClean="0"/>
              <a:t>‹#›</a:t>
            </a:fld>
            <a:endParaRPr lang="en-AU"/>
          </a:p>
        </p:txBody>
      </p:sp>
    </p:spTree>
    <p:extLst>
      <p:ext uri="{BB962C8B-B14F-4D97-AF65-F5344CB8AC3E}">
        <p14:creationId xmlns:p14="http://schemas.microsoft.com/office/powerpoint/2010/main" val="744291834"/>
      </p:ext>
    </p:extLst>
  </p:cSld>
  <p:clrMapOvr>
    <a:masterClrMapping/>
  </p:clrMapOvr>
  <mc:AlternateContent xmlns:mc="http://schemas.openxmlformats.org/markup-compatibility/2006" xmlns:p14="http://schemas.microsoft.com/office/powerpoint/2010/main">
    <mc:Choice Requires="p14">
      <p:transition spd="med" p14:dur="65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23" indent="0">
              <a:buFontTx/>
              <a:buNone/>
              <a:defRPr/>
            </a:lvl2pPr>
            <a:lvl3pPr marL="914446" indent="0">
              <a:buFontTx/>
              <a:buNone/>
              <a:defRPr/>
            </a:lvl3pPr>
            <a:lvl4pPr marL="1371669" indent="0">
              <a:buFontTx/>
              <a:buNone/>
              <a:defRPr/>
            </a:lvl4pPr>
            <a:lvl5pPr marL="1828891"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23" indent="0">
              <a:buNone/>
              <a:defRPr sz="1800">
                <a:solidFill>
                  <a:schemeClr val="tx1">
                    <a:tint val="75000"/>
                  </a:schemeClr>
                </a:solidFill>
              </a:defRPr>
            </a:lvl2pPr>
            <a:lvl3pPr marL="914446" indent="0">
              <a:buNone/>
              <a:defRPr sz="1600">
                <a:solidFill>
                  <a:schemeClr val="tx1">
                    <a:tint val="75000"/>
                  </a:schemeClr>
                </a:solidFill>
              </a:defRPr>
            </a:lvl3pPr>
            <a:lvl4pPr marL="1371669" indent="0">
              <a:buNone/>
              <a:defRPr sz="1400">
                <a:solidFill>
                  <a:schemeClr val="tx1">
                    <a:tint val="75000"/>
                  </a:schemeClr>
                </a:solidFill>
              </a:defRPr>
            </a:lvl4pPr>
            <a:lvl5pPr marL="1828891" indent="0">
              <a:buNone/>
              <a:defRPr sz="1400">
                <a:solidFill>
                  <a:schemeClr val="tx1">
                    <a:tint val="75000"/>
                  </a:schemeClr>
                </a:solidFill>
              </a:defRPr>
            </a:lvl5pPr>
            <a:lvl6pPr marL="2286114" indent="0">
              <a:buNone/>
              <a:defRPr sz="1400">
                <a:solidFill>
                  <a:schemeClr val="tx1">
                    <a:tint val="75000"/>
                  </a:schemeClr>
                </a:solidFill>
              </a:defRPr>
            </a:lvl6pPr>
            <a:lvl7pPr marL="2743337" indent="0">
              <a:buNone/>
              <a:defRPr sz="1400">
                <a:solidFill>
                  <a:schemeClr val="tx1">
                    <a:tint val="75000"/>
                  </a:schemeClr>
                </a:solidFill>
              </a:defRPr>
            </a:lvl7pPr>
            <a:lvl8pPr marL="3200560" indent="0">
              <a:buNone/>
              <a:defRPr sz="1400">
                <a:solidFill>
                  <a:schemeClr val="tx1">
                    <a:tint val="75000"/>
                  </a:schemeClr>
                </a:solidFill>
              </a:defRPr>
            </a:lvl8pPr>
            <a:lvl9pPr marL="365778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8F8E6E-61AF-44C2-A2FB-E80583A8A2E2}" type="datetimeFigureOut">
              <a:rPr lang="en-AU" smtClean="0"/>
              <a:t>19/04/2022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2BEAC64-0509-40E1-A668-47637F2211BB}" type="slidenum">
              <a:rPr lang="en-AU" smtClean="0"/>
              <a:t>‹#›</a:t>
            </a:fld>
            <a:endParaRPr lang="en-A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sz="1800" dirty="0">
              <a:solidFill>
                <a:schemeClr val="accent1">
                  <a:lumMod val="60000"/>
                  <a:lumOff val="40000"/>
                </a:schemeClr>
              </a:solidFill>
              <a:latin typeface="Arial"/>
            </a:endParaRPr>
          </a:p>
        </p:txBody>
      </p:sp>
    </p:spTree>
    <p:extLst>
      <p:ext uri="{BB962C8B-B14F-4D97-AF65-F5344CB8AC3E}">
        <p14:creationId xmlns:p14="http://schemas.microsoft.com/office/powerpoint/2010/main" val="869289367"/>
      </p:ext>
    </p:extLst>
  </p:cSld>
  <p:clrMapOvr>
    <a:masterClrMapping/>
  </p:clrMapOvr>
  <mc:AlternateContent xmlns:mc="http://schemas.openxmlformats.org/markup-compatibility/2006" xmlns:p14="http://schemas.microsoft.com/office/powerpoint/2010/main">
    <mc:Choice Requires="p14">
      <p:transition spd="med" p14:dur="65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23" indent="0">
              <a:buNone/>
              <a:defRPr sz="1800">
                <a:solidFill>
                  <a:schemeClr val="tx1">
                    <a:tint val="75000"/>
                  </a:schemeClr>
                </a:solidFill>
              </a:defRPr>
            </a:lvl2pPr>
            <a:lvl3pPr marL="914446" indent="0">
              <a:buNone/>
              <a:defRPr sz="1600">
                <a:solidFill>
                  <a:schemeClr val="tx1">
                    <a:tint val="75000"/>
                  </a:schemeClr>
                </a:solidFill>
              </a:defRPr>
            </a:lvl3pPr>
            <a:lvl4pPr marL="1371669" indent="0">
              <a:buNone/>
              <a:defRPr sz="1400">
                <a:solidFill>
                  <a:schemeClr val="tx1">
                    <a:tint val="75000"/>
                  </a:schemeClr>
                </a:solidFill>
              </a:defRPr>
            </a:lvl4pPr>
            <a:lvl5pPr marL="1828891" indent="0">
              <a:buNone/>
              <a:defRPr sz="1400">
                <a:solidFill>
                  <a:schemeClr val="tx1">
                    <a:tint val="75000"/>
                  </a:schemeClr>
                </a:solidFill>
              </a:defRPr>
            </a:lvl5pPr>
            <a:lvl6pPr marL="2286114" indent="0">
              <a:buNone/>
              <a:defRPr sz="1400">
                <a:solidFill>
                  <a:schemeClr val="tx1">
                    <a:tint val="75000"/>
                  </a:schemeClr>
                </a:solidFill>
              </a:defRPr>
            </a:lvl6pPr>
            <a:lvl7pPr marL="2743337" indent="0">
              <a:buNone/>
              <a:defRPr sz="1400">
                <a:solidFill>
                  <a:schemeClr val="tx1">
                    <a:tint val="75000"/>
                  </a:schemeClr>
                </a:solidFill>
              </a:defRPr>
            </a:lvl7pPr>
            <a:lvl8pPr marL="3200560" indent="0">
              <a:buNone/>
              <a:defRPr sz="1400">
                <a:solidFill>
                  <a:schemeClr val="tx1">
                    <a:tint val="75000"/>
                  </a:schemeClr>
                </a:solidFill>
              </a:defRPr>
            </a:lvl8pPr>
            <a:lvl9pPr marL="365778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8F8E6E-61AF-44C2-A2FB-E80583A8A2E2}" type="datetimeFigureOut">
              <a:rPr lang="en-AU" smtClean="0"/>
              <a:t>19/04/2022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2BEAC64-0509-40E1-A668-47637F2211BB}" type="slidenum">
              <a:rPr lang="en-AU" smtClean="0"/>
              <a:t>‹#›</a:t>
            </a:fld>
            <a:endParaRPr lang="en-AU"/>
          </a:p>
        </p:txBody>
      </p:sp>
    </p:spTree>
    <p:extLst>
      <p:ext uri="{BB962C8B-B14F-4D97-AF65-F5344CB8AC3E}">
        <p14:creationId xmlns:p14="http://schemas.microsoft.com/office/powerpoint/2010/main" val="4015521301"/>
      </p:ext>
    </p:extLst>
  </p:cSld>
  <p:clrMapOvr>
    <a:masterClrMapping/>
  </p:clrMapOvr>
  <mc:AlternateContent xmlns:mc="http://schemas.openxmlformats.org/markup-compatibility/2006" xmlns:p14="http://schemas.microsoft.com/office/powerpoint/2010/main">
    <mc:Choice Requires="p14">
      <p:transition spd="med" p14:dur="65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3" y="4013200"/>
            <a:ext cx="8596669" cy="514248"/>
          </a:xfrm>
        </p:spPr>
        <p:txBody>
          <a:bodyPr anchor="b">
            <a:noAutofit/>
          </a:bodyPr>
          <a:lstStyle>
            <a:lvl1pPr marL="0" indent="0">
              <a:buFontTx/>
              <a:buNone/>
              <a:defRPr sz="2400">
                <a:solidFill>
                  <a:schemeClr val="tx1">
                    <a:lumMod val="75000"/>
                    <a:lumOff val="25000"/>
                  </a:schemeClr>
                </a:solidFill>
              </a:defRPr>
            </a:lvl1pPr>
            <a:lvl2pPr marL="457223" indent="0">
              <a:buFontTx/>
              <a:buNone/>
              <a:defRPr/>
            </a:lvl2pPr>
            <a:lvl3pPr marL="914446" indent="0">
              <a:buFontTx/>
              <a:buNone/>
              <a:defRPr/>
            </a:lvl3pPr>
            <a:lvl4pPr marL="1371669" indent="0">
              <a:buFontTx/>
              <a:buNone/>
              <a:defRPr/>
            </a:lvl4pPr>
            <a:lvl5pPr marL="1828891"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23" indent="0">
              <a:buNone/>
              <a:defRPr sz="1800">
                <a:solidFill>
                  <a:schemeClr val="tx1">
                    <a:tint val="75000"/>
                  </a:schemeClr>
                </a:solidFill>
              </a:defRPr>
            </a:lvl2pPr>
            <a:lvl3pPr marL="914446" indent="0">
              <a:buNone/>
              <a:defRPr sz="1600">
                <a:solidFill>
                  <a:schemeClr val="tx1">
                    <a:tint val="75000"/>
                  </a:schemeClr>
                </a:solidFill>
              </a:defRPr>
            </a:lvl3pPr>
            <a:lvl4pPr marL="1371669" indent="0">
              <a:buNone/>
              <a:defRPr sz="1400">
                <a:solidFill>
                  <a:schemeClr val="tx1">
                    <a:tint val="75000"/>
                  </a:schemeClr>
                </a:solidFill>
              </a:defRPr>
            </a:lvl4pPr>
            <a:lvl5pPr marL="1828891" indent="0">
              <a:buNone/>
              <a:defRPr sz="1400">
                <a:solidFill>
                  <a:schemeClr val="tx1">
                    <a:tint val="75000"/>
                  </a:schemeClr>
                </a:solidFill>
              </a:defRPr>
            </a:lvl5pPr>
            <a:lvl6pPr marL="2286114" indent="0">
              <a:buNone/>
              <a:defRPr sz="1400">
                <a:solidFill>
                  <a:schemeClr val="tx1">
                    <a:tint val="75000"/>
                  </a:schemeClr>
                </a:solidFill>
              </a:defRPr>
            </a:lvl6pPr>
            <a:lvl7pPr marL="2743337" indent="0">
              <a:buNone/>
              <a:defRPr sz="1400">
                <a:solidFill>
                  <a:schemeClr val="tx1">
                    <a:tint val="75000"/>
                  </a:schemeClr>
                </a:solidFill>
              </a:defRPr>
            </a:lvl7pPr>
            <a:lvl8pPr marL="3200560" indent="0">
              <a:buNone/>
              <a:defRPr sz="1400">
                <a:solidFill>
                  <a:schemeClr val="tx1">
                    <a:tint val="75000"/>
                  </a:schemeClr>
                </a:solidFill>
              </a:defRPr>
            </a:lvl8pPr>
            <a:lvl9pPr marL="365778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8F8E6E-61AF-44C2-A2FB-E80583A8A2E2}" type="datetimeFigureOut">
              <a:rPr lang="en-AU" smtClean="0"/>
              <a:t>19/04/2022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2BEAC64-0509-40E1-A668-47637F2211BB}" type="slidenum">
              <a:rPr lang="en-AU" smtClean="0"/>
              <a:t>‹#›</a:t>
            </a:fld>
            <a:endParaRPr lang="en-A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75759109"/>
      </p:ext>
    </p:extLst>
  </p:cSld>
  <p:clrMapOvr>
    <a:masterClrMapping/>
  </p:clrMapOvr>
  <mc:AlternateContent xmlns:mc="http://schemas.openxmlformats.org/markup-compatibility/2006" xmlns:p14="http://schemas.microsoft.com/office/powerpoint/2010/main">
    <mc:Choice Requires="p14">
      <p:transition spd="med" p14:dur="65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3" y="4013200"/>
            <a:ext cx="8596669" cy="514248"/>
          </a:xfrm>
        </p:spPr>
        <p:txBody>
          <a:bodyPr anchor="b">
            <a:noAutofit/>
          </a:bodyPr>
          <a:lstStyle>
            <a:lvl1pPr marL="0" indent="0">
              <a:buFontTx/>
              <a:buNone/>
              <a:defRPr sz="2400">
                <a:solidFill>
                  <a:schemeClr val="accent1"/>
                </a:solidFill>
              </a:defRPr>
            </a:lvl1pPr>
            <a:lvl2pPr marL="457223" indent="0">
              <a:buFontTx/>
              <a:buNone/>
              <a:defRPr/>
            </a:lvl2pPr>
            <a:lvl3pPr marL="914446" indent="0">
              <a:buFontTx/>
              <a:buNone/>
              <a:defRPr/>
            </a:lvl3pPr>
            <a:lvl4pPr marL="1371669" indent="0">
              <a:buFontTx/>
              <a:buNone/>
              <a:defRPr/>
            </a:lvl4pPr>
            <a:lvl5pPr marL="1828891"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23" indent="0">
              <a:buNone/>
              <a:defRPr sz="1800">
                <a:solidFill>
                  <a:schemeClr val="tx1">
                    <a:tint val="75000"/>
                  </a:schemeClr>
                </a:solidFill>
              </a:defRPr>
            </a:lvl2pPr>
            <a:lvl3pPr marL="914446" indent="0">
              <a:buNone/>
              <a:defRPr sz="1600">
                <a:solidFill>
                  <a:schemeClr val="tx1">
                    <a:tint val="75000"/>
                  </a:schemeClr>
                </a:solidFill>
              </a:defRPr>
            </a:lvl3pPr>
            <a:lvl4pPr marL="1371669" indent="0">
              <a:buNone/>
              <a:defRPr sz="1400">
                <a:solidFill>
                  <a:schemeClr val="tx1">
                    <a:tint val="75000"/>
                  </a:schemeClr>
                </a:solidFill>
              </a:defRPr>
            </a:lvl4pPr>
            <a:lvl5pPr marL="1828891" indent="0">
              <a:buNone/>
              <a:defRPr sz="1400">
                <a:solidFill>
                  <a:schemeClr val="tx1">
                    <a:tint val="75000"/>
                  </a:schemeClr>
                </a:solidFill>
              </a:defRPr>
            </a:lvl5pPr>
            <a:lvl6pPr marL="2286114" indent="0">
              <a:buNone/>
              <a:defRPr sz="1400">
                <a:solidFill>
                  <a:schemeClr val="tx1">
                    <a:tint val="75000"/>
                  </a:schemeClr>
                </a:solidFill>
              </a:defRPr>
            </a:lvl6pPr>
            <a:lvl7pPr marL="2743337" indent="0">
              <a:buNone/>
              <a:defRPr sz="1400">
                <a:solidFill>
                  <a:schemeClr val="tx1">
                    <a:tint val="75000"/>
                  </a:schemeClr>
                </a:solidFill>
              </a:defRPr>
            </a:lvl7pPr>
            <a:lvl8pPr marL="3200560" indent="0">
              <a:buNone/>
              <a:defRPr sz="1400">
                <a:solidFill>
                  <a:schemeClr val="tx1">
                    <a:tint val="75000"/>
                  </a:schemeClr>
                </a:solidFill>
              </a:defRPr>
            </a:lvl8pPr>
            <a:lvl9pPr marL="365778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8F8E6E-61AF-44C2-A2FB-E80583A8A2E2}" type="datetimeFigureOut">
              <a:rPr lang="en-AU" smtClean="0"/>
              <a:t>19/04/2022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2BEAC64-0509-40E1-A668-47637F2211BB}" type="slidenum">
              <a:rPr lang="en-AU" smtClean="0"/>
              <a:t>‹#›</a:t>
            </a:fld>
            <a:endParaRPr lang="en-AU"/>
          </a:p>
        </p:txBody>
      </p:sp>
    </p:spTree>
    <p:extLst>
      <p:ext uri="{BB962C8B-B14F-4D97-AF65-F5344CB8AC3E}">
        <p14:creationId xmlns:p14="http://schemas.microsoft.com/office/powerpoint/2010/main" val="3309641363"/>
      </p:ext>
    </p:extLst>
  </p:cSld>
  <p:clrMapOvr>
    <a:masterClrMapping/>
  </p:clrMapOvr>
  <mc:AlternateContent xmlns:mc="http://schemas.openxmlformats.org/markup-compatibility/2006" xmlns:p14="http://schemas.microsoft.com/office/powerpoint/2010/main">
    <mc:Choice Requires="p14">
      <p:transition spd="med" p14:dur="65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8F8E6E-61AF-44C2-A2FB-E80583A8A2E2}" type="datetimeFigureOut">
              <a:rPr lang="en-AU" smtClean="0"/>
              <a:t>19/04/2022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2BEAC64-0509-40E1-A668-47637F2211BB}" type="slidenum">
              <a:rPr lang="en-AU" smtClean="0"/>
              <a:t>‹#›</a:t>
            </a:fld>
            <a:endParaRPr lang="en-AU"/>
          </a:p>
        </p:txBody>
      </p:sp>
    </p:spTree>
    <p:extLst>
      <p:ext uri="{BB962C8B-B14F-4D97-AF65-F5344CB8AC3E}">
        <p14:creationId xmlns:p14="http://schemas.microsoft.com/office/powerpoint/2010/main" val="1124389304"/>
      </p:ext>
    </p:extLst>
  </p:cSld>
  <p:clrMapOvr>
    <a:masterClrMapping/>
  </p:clrMapOvr>
  <mc:AlternateContent xmlns:mc="http://schemas.openxmlformats.org/markup-compatibility/2006" xmlns:p14="http://schemas.microsoft.com/office/powerpoint/2010/main">
    <mc:Choice Requires="p14">
      <p:transition spd="med" p14:dur="65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4" y="609600"/>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6"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8F8E6E-61AF-44C2-A2FB-E80583A8A2E2}" type="datetimeFigureOut">
              <a:rPr lang="en-AU" smtClean="0"/>
              <a:t>19/04/2022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2BEAC64-0509-40E1-A668-47637F2211BB}" type="slidenum">
              <a:rPr lang="en-AU" smtClean="0"/>
              <a:t>‹#›</a:t>
            </a:fld>
            <a:endParaRPr lang="en-AU"/>
          </a:p>
        </p:txBody>
      </p:sp>
    </p:spTree>
    <p:extLst>
      <p:ext uri="{BB962C8B-B14F-4D97-AF65-F5344CB8AC3E}">
        <p14:creationId xmlns:p14="http://schemas.microsoft.com/office/powerpoint/2010/main" val="2768614743"/>
      </p:ext>
    </p:extLst>
  </p:cSld>
  <p:clrMapOvr>
    <a:masterClrMapping/>
  </p:clrMapOvr>
  <mc:AlternateContent xmlns:mc="http://schemas.openxmlformats.org/markup-compatibility/2006" xmlns:p14="http://schemas.microsoft.com/office/powerpoint/2010/main">
    <mc:Choice Requires="p14">
      <p:transition spd="med" p14:dur="65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12F46-3A0F-4339-B76B-F1D97E44403F}"/>
              </a:ext>
            </a:extLst>
          </p:cNvPr>
          <p:cNvSpPr>
            <a:spLocks noGrp="1"/>
          </p:cNvSpPr>
          <p:nvPr>
            <p:ph type="title"/>
          </p:nvPr>
        </p:nvSpPr>
        <p:spPr>
          <a:xfrm>
            <a:off x="2743200" y="1016951"/>
            <a:ext cx="8733802" cy="1145137"/>
          </a:xfrm>
        </p:spPr>
        <p:txBody>
          <a:bodyPr anchor="b"/>
          <a:lstStyle>
            <a:lvl1pPr>
              <a:defRPr sz="6000">
                <a:solidFill>
                  <a:srgbClr val="0070C0"/>
                </a:solidFill>
              </a:defRPr>
            </a:lvl1pPr>
          </a:lstStyle>
          <a:p>
            <a:endParaRPr lang="en-AU" dirty="0"/>
          </a:p>
        </p:txBody>
      </p:sp>
    </p:spTree>
    <p:extLst>
      <p:ext uri="{BB962C8B-B14F-4D97-AF65-F5344CB8AC3E}">
        <p14:creationId xmlns:p14="http://schemas.microsoft.com/office/powerpoint/2010/main" val="4219662772"/>
      </p:ext>
    </p:extLst>
  </p:cSld>
  <p:clrMapOvr>
    <a:masterClrMapping/>
  </p:clrMapOvr>
  <mc:AlternateContent xmlns:mc="http://schemas.openxmlformats.org/markup-compatibility/2006" xmlns:p14="http://schemas.microsoft.com/office/powerpoint/2010/main">
    <mc:Choice Requires="p14">
      <p:transition spd="med" p14:dur="65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12F46-3A0F-4339-B76B-F1D97E44403F}"/>
              </a:ext>
            </a:extLst>
          </p:cNvPr>
          <p:cNvSpPr>
            <a:spLocks noGrp="1"/>
          </p:cNvSpPr>
          <p:nvPr>
            <p:ph type="title"/>
          </p:nvPr>
        </p:nvSpPr>
        <p:spPr>
          <a:xfrm>
            <a:off x="2743200" y="1016950"/>
            <a:ext cx="8733802" cy="1145137"/>
          </a:xfrm>
        </p:spPr>
        <p:txBody>
          <a:bodyPr anchor="b"/>
          <a:lstStyle>
            <a:lvl1pPr>
              <a:defRPr sz="6000">
                <a:solidFill>
                  <a:srgbClr val="0070C0"/>
                </a:solidFill>
              </a:defRPr>
            </a:lvl1pPr>
          </a:lstStyle>
          <a:p>
            <a:endParaRPr lang="en-AU" dirty="0"/>
          </a:p>
        </p:txBody>
      </p:sp>
      <p:pic>
        <p:nvPicPr>
          <p:cNvPr id="7" name="Picture 2" descr="Image result for hand drawn line -stock -free">
            <a:extLst>
              <a:ext uri="{FF2B5EF4-FFF2-40B4-BE49-F238E27FC236}">
                <a16:creationId xmlns:a16="http://schemas.microsoft.com/office/drawing/2014/main" id="{1EDB2B12-7C3F-4316-9C41-23FC8D439DD6}"/>
              </a:ext>
            </a:extLst>
          </p:cNvPr>
          <p:cNvPicPr>
            <a:picLocks noChangeAspect="1" noChangeArrowheads="1"/>
          </p:cNvPicPr>
          <p:nvPr userDrawn="1"/>
        </p:nvPicPr>
        <p:blipFill rotWithShape="1">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 uri="{28A0092B-C50C-407E-A947-70E740481C1C}">
                <a14:useLocalDpi xmlns:a14="http://schemas.microsoft.com/office/drawing/2010/main" val="0"/>
              </a:ext>
            </a:extLst>
          </a:blip>
          <a:srcRect l="5324" t="8779" b="55097"/>
          <a:stretch/>
        </p:blipFill>
        <p:spPr bwMode="auto">
          <a:xfrm rot="5400000">
            <a:off x="-2507346" y="2507343"/>
            <a:ext cx="6858001" cy="18433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243638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Contact us">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2" y="0"/>
            <a:ext cx="5867431" cy="6858000"/>
          </a:xfrm>
        </p:spPr>
        <p:txBody>
          <a:bodyPr>
            <a:normAutofit/>
          </a:bodyPr>
          <a:lstStyle>
            <a:lvl1pPr>
              <a:defRPr sz="1800"/>
            </a:lvl1pPr>
          </a:lstStyle>
          <a:p>
            <a:endParaRPr lang="en-US"/>
          </a:p>
        </p:txBody>
      </p:sp>
    </p:spTree>
    <p:extLst>
      <p:ext uri="{BB962C8B-B14F-4D97-AF65-F5344CB8AC3E}">
        <p14:creationId xmlns:p14="http://schemas.microsoft.com/office/powerpoint/2010/main" val="2751061599"/>
      </p:ext>
    </p:extLst>
  </p:cSld>
  <p:clrMapOvr>
    <a:masterClrMapping/>
  </p:clrMapOvr>
  <mc:AlternateContent xmlns:mc="http://schemas.openxmlformats.org/markup-compatibility/2006" xmlns:p14="http://schemas.microsoft.com/office/powerpoint/2010/main">
    <mc:Choice Requires="p14">
      <p:transition spd="med" p14:dur="65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6" name="Picture 2" descr="Image result for hand drawn line -stock -free">
            <a:extLst>
              <a:ext uri="{FF2B5EF4-FFF2-40B4-BE49-F238E27FC236}">
                <a16:creationId xmlns:a16="http://schemas.microsoft.com/office/drawing/2014/main" id="{0AA07054-5A5A-48EB-808A-1FCF33BE761B}"/>
              </a:ext>
            </a:extLst>
          </p:cNvPr>
          <p:cNvPicPr>
            <a:picLocks noChangeAspect="1" noChangeArrowheads="1"/>
          </p:cNvPicPr>
          <p:nvPr userDrawn="1"/>
        </p:nvPicPr>
        <p:blipFill rotWithShape="1">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 uri="{28A0092B-C50C-407E-A947-70E740481C1C}">
                <a14:useLocalDpi xmlns:a14="http://schemas.microsoft.com/office/drawing/2010/main" val="0"/>
              </a:ext>
            </a:extLst>
          </a:blip>
          <a:srcRect l="5324" t="8779" b="55097"/>
          <a:stretch/>
        </p:blipFill>
        <p:spPr bwMode="auto">
          <a:xfrm rot="5400000">
            <a:off x="-2507346" y="2507343"/>
            <a:ext cx="6858001" cy="18433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0847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84897-2303-4566-88C7-76451EDE3E82}"/>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6557178D-2433-4CFF-972E-DC489BDC127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44BCE767-BC51-455C-B4F1-DC0B52AB7E6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B7DDD232-C213-4103-B47E-E9A8B6DF59E4}"/>
              </a:ext>
            </a:extLst>
          </p:cNvPr>
          <p:cNvSpPr>
            <a:spLocks noGrp="1"/>
          </p:cNvSpPr>
          <p:nvPr>
            <p:ph type="dt" sz="half" idx="10"/>
          </p:nvPr>
        </p:nvSpPr>
        <p:spPr/>
        <p:txBody>
          <a:bodyPr/>
          <a:lstStyle/>
          <a:p>
            <a:fld id="{B61BEF0D-F0BB-DE4B-95CE-6DB70DBA9567}" type="datetimeFigureOut">
              <a:rPr lang="en-US" smtClean="0"/>
              <a:pPr/>
              <a:t>4/19/2022</a:t>
            </a:fld>
            <a:endParaRPr lang="en-US" dirty="0"/>
          </a:p>
        </p:txBody>
      </p:sp>
      <p:sp>
        <p:nvSpPr>
          <p:cNvPr id="6" name="Footer Placeholder 5">
            <a:extLst>
              <a:ext uri="{FF2B5EF4-FFF2-40B4-BE49-F238E27FC236}">
                <a16:creationId xmlns:a16="http://schemas.microsoft.com/office/drawing/2014/main" id="{3460466E-AB63-4953-B61A-8C6AE3579C7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6F3E487-748C-4310-A79D-2E755D4B1643}"/>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65311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FD365-0454-4A24-B072-E9E6373B3B3C}"/>
              </a:ext>
            </a:extLst>
          </p:cNvPr>
          <p:cNvSpPr>
            <a:spLocks noGrp="1"/>
          </p:cNvSpPr>
          <p:nvPr>
            <p:ph type="title"/>
          </p:nvPr>
        </p:nvSpPr>
        <p:spPr>
          <a:xfrm>
            <a:off x="839788" y="365126"/>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5B115CC-F9E2-4360-A18A-C27AAA00B42A}"/>
              </a:ext>
            </a:extLst>
          </p:cNvPr>
          <p:cNvSpPr>
            <a:spLocks noGrp="1"/>
          </p:cNvSpPr>
          <p:nvPr>
            <p:ph type="body" idx="1"/>
          </p:nvPr>
        </p:nvSpPr>
        <p:spPr>
          <a:xfrm>
            <a:off x="839789" y="1681163"/>
            <a:ext cx="5157787" cy="823912"/>
          </a:xfrm>
        </p:spPr>
        <p:txBody>
          <a:bodyPr anchor="b"/>
          <a:lstStyle>
            <a:lvl1pPr marL="0" indent="0">
              <a:buNone/>
              <a:defRPr sz="2400" b="1"/>
            </a:lvl1pPr>
            <a:lvl2pPr marL="457132" indent="0">
              <a:buNone/>
              <a:defRPr sz="2000" b="1"/>
            </a:lvl2pPr>
            <a:lvl3pPr marL="914263" indent="0">
              <a:buNone/>
              <a:defRPr sz="1800" b="1"/>
            </a:lvl3pPr>
            <a:lvl4pPr marL="1371394" indent="0">
              <a:buNone/>
              <a:defRPr sz="1600" b="1"/>
            </a:lvl4pPr>
            <a:lvl5pPr marL="1828526" indent="0">
              <a:buNone/>
              <a:defRPr sz="1600" b="1"/>
            </a:lvl5pPr>
            <a:lvl6pPr marL="2285657" indent="0">
              <a:buNone/>
              <a:defRPr sz="1600" b="1"/>
            </a:lvl6pPr>
            <a:lvl7pPr marL="2742788" indent="0">
              <a:buNone/>
              <a:defRPr sz="1600" b="1"/>
            </a:lvl7pPr>
            <a:lvl8pPr marL="3199920" indent="0">
              <a:buNone/>
              <a:defRPr sz="1600" b="1"/>
            </a:lvl8pPr>
            <a:lvl9pPr marL="3657051"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8D088AC-BDED-4C5C-9715-BE52813C117D}"/>
              </a:ext>
            </a:extLst>
          </p:cNvPr>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22456500-A162-4E1D-95E1-4BC21BB985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132" indent="0">
              <a:buNone/>
              <a:defRPr sz="2000" b="1"/>
            </a:lvl2pPr>
            <a:lvl3pPr marL="914263" indent="0">
              <a:buNone/>
              <a:defRPr sz="1800" b="1"/>
            </a:lvl3pPr>
            <a:lvl4pPr marL="1371394" indent="0">
              <a:buNone/>
              <a:defRPr sz="1600" b="1"/>
            </a:lvl4pPr>
            <a:lvl5pPr marL="1828526" indent="0">
              <a:buNone/>
              <a:defRPr sz="1600" b="1"/>
            </a:lvl5pPr>
            <a:lvl6pPr marL="2285657" indent="0">
              <a:buNone/>
              <a:defRPr sz="1600" b="1"/>
            </a:lvl6pPr>
            <a:lvl7pPr marL="2742788" indent="0">
              <a:buNone/>
              <a:defRPr sz="1600" b="1"/>
            </a:lvl7pPr>
            <a:lvl8pPr marL="3199920" indent="0">
              <a:buNone/>
              <a:defRPr sz="1600" b="1"/>
            </a:lvl8pPr>
            <a:lvl9pPr marL="3657051"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E914E08-CB82-41FC-BABB-B35819BE6E8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06D0F21F-7A03-43EE-A7D9-38C9E81967F6}"/>
              </a:ext>
            </a:extLst>
          </p:cNvPr>
          <p:cNvSpPr>
            <a:spLocks noGrp="1"/>
          </p:cNvSpPr>
          <p:nvPr>
            <p:ph type="dt" sz="half" idx="10"/>
          </p:nvPr>
        </p:nvSpPr>
        <p:spPr/>
        <p:txBody>
          <a:bodyPr/>
          <a:lstStyle/>
          <a:p>
            <a:fld id="{B61BEF0D-F0BB-DE4B-95CE-6DB70DBA9567}" type="datetimeFigureOut">
              <a:rPr lang="en-US" smtClean="0"/>
              <a:pPr/>
              <a:t>4/19/2022</a:t>
            </a:fld>
            <a:endParaRPr lang="en-US" dirty="0"/>
          </a:p>
        </p:txBody>
      </p:sp>
      <p:sp>
        <p:nvSpPr>
          <p:cNvPr id="8" name="Footer Placeholder 7">
            <a:extLst>
              <a:ext uri="{FF2B5EF4-FFF2-40B4-BE49-F238E27FC236}">
                <a16:creationId xmlns:a16="http://schemas.microsoft.com/office/drawing/2014/main" id="{81856C1D-D361-456B-98BA-CD105E3B3DD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A43BAE6-7C72-4DD3-82FE-F0B9E6AF0704}"/>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48319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F021E-7E55-4F6D-9491-0FCE57973848}"/>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2D8B4613-A54C-4B5B-97C9-B55BE2C08458}"/>
              </a:ext>
            </a:extLst>
          </p:cNvPr>
          <p:cNvSpPr>
            <a:spLocks noGrp="1"/>
          </p:cNvSpPr>
          <p:nvPr>
            <p:ph type="dt" sz="half" idx="10"/>
          </p:nvPr>
        </p:nvSpPr>
        <p:spPr/>
        <p:txBody>
          <a:bodyPr/>
          <a:lstStyle/>
          <a:p>
            <a:fld id="{B61BEF0D-F0BB-DE4B-95CE-6DB70DBA9567}" type="datetimeFigureOut">
              <a:rPr lang="en-US" smtClean="0"/>
              <a:pPr/>
              <a:t>4/19/2022</a:t>
            </a:fld>
            <a:endParaRPr lang="en-US" dirty="0"/>
          </a:p>
        </p:txBody>
      </p:sp>
      <p:sp>
        <p:nvSpPr>
          <p:cNvPr id="4" name="Footer Placeholder 3">
            <a:extLst>
              <a:ext uri="{FF2B5EF4-FFF2-40B4-BE49-F238E27FC236}">
                <a16:creationId xmlns:a16="http://schemas.microsoft.com/office/drawing/2014/main" id="{4A297513-EDBB-4BED-979D-F57001C22DF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7782D546-8887-4345-9E1A-918535F32B61}"/>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12825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858501-4E87-497F-B345-8219EA71666A}"/>
              </a:ext>
            </a:extLst>
          </p:cNvPr>
          <p:cNvSpPr>
            <a:spLocks noGrp="1"/>
          </p:cNvSpPr>
          <p:nvPr>
            <p:ph type="dt" sz="half" idx="10"/>
          </p:nvPr>
        </p:nvSpPr>
        <p:spPr/>
        <p:txBody>
          <a:bodyPr/>
          <a:lstStyle/>
          <a:p>
            <a:fld id="{B61BEF0D-F0BB-DE4B-95CE-6DB70DBA9567}" type="datetimeFigureOut">
              <a:rPr lang="en-US" smtClean="0"/>
              <a:pPr/>
              <a:t>4/19/2022</a:t>
            </a:fld>
            <a:endParaRPr lang="en-US" dirty="0"/>
          </a:p>
        </p:txBody>
      </p:sp>
      <p:sp>
        <p:nvSpPr>
          <p:cNvPr id="3" name="Footer Placeholder 2">
            <a:extLst>
              <a:ext uri="{FF2B5EF4-FFF2-40B4-BE49-F238E27FC236}">
                <a16:creationId xmlns:a16="http://schemas.microsoft.com/office/drawing/2014/main" id="{7C708B40-7FC7-4984-80F4-491A3C5C441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BD38A87-17C9-4813-B5DC-EDAB8D82C4DD}"/>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26702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098F6-D2E4-44B8-AE4D-C89265BAF8B7}"/>
              </a:ext>
            </a:extLst>
          </p:cNvPr>
          <p:cNvSpPr>
            <a:spLocks noGrp="1"/>
          </p:cNvSpPr>
          <p:nvPr>
            <p:ph type="title"/>
          </p:nvPr>
        </p:nvSpPr>
        <p:spPr>
          <a:xfrm>
            <a:off x="839789"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9D46B139-ED55-4926-82EB-91D67DAFA6DB}"/>
              </a:ext>
            </a:extLst>
          </p:cNvPr>
          <p:cNvSpPr>
            <a:spLocks noGrp="1"/>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272AD8F5-0DE5-4D93-B151-88BD01AFF5D1}"/>
              </a:ext>
            </a:extLst>
          </p:cNvPr>
          <p:cNvSpPr>
            <a:spLocks noGrp="1"/>
          </p:cNvSpPr>
          <p:nvPr>
            <p:ph type="body" sz="half" idx="2"/>
          </p:nvPr>
        </p:nvSpPr>
        <p:spPr>
          <a:xfrm>
            <a:off x="839789" y="2057400"/>
            <a:ext cx="3932237" cy="3811588"/>
          </a:xfrm>
        </p:spPr>
        <p:txBody>
          <a:bodyPr/>
          <a:lstStyle>
            <a:lvl1pPr marL="0" indent="0">
              <a:buNone/>
              <a:defRPr sz="1600"/>
            </a:lvl1pPr>
            <a:lvl2pPr marL="457132" indent="0">
              <a:buNone/>
              <a:defRPr sz="1400"/>
            </a:lvl2pPr>
            <a:lvl3pPr marL="914263" indent="0">
              <a:buNone/>
              <a:defRPr sz="1200"/>
            </a:lvl3pPr>
            <a:lvl4pPr marL="1371394" indent="0">
              <a:buNone/>
              <a:defRPr sz="1000"/>
            </a:lvl4pPr>
            <a:lvl5pPr marL="1828526" indent="0">
              <a:buNone/>
              <a:defRPr sz="1000"/>
            </a:lvl5pPr>
            <a:lvl6pPr marL="2285657" indent="0">
              <a:buNone/>
              <a:defRPr sz="1000"/>
            </a:lvl6pPr>
            <a:lvl7pPr marL="2742788" indent="0">
              <a:buNone/>
              <a:defRPr sz="1000"/>
            </a:lvl7pPr>
            <a:lvl8pPr marL="3199920" indent="0">
              <a:buNone/>
              <a:defRPr sz="1000"/>
            </a:lvl8pPr>
            <a:lvl9pPr marL="3657051"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FBC0A5B-5B79-4AA0-9ACB-4EBE7B8420CA}"/>
              </a:ext>
            </a:extLst>
          </p:cNvPr>
          <p:cNvSpPr>
            <a:spLocks noGrp="1"/>
          </p:cNvSpPr>
          <p:nvPr>
            <p:ph type="dt" sz="half" idx="10"/>
          </p:nvPr>
        </p:nvSpPr>
        <p:spPr/>
        <p:txBody>
          <a:bodyPr/>
          <a:lstStyle/>
          <a:p>
            <a:fld id="{B61BEF0D-F0BB-DE4B-95CE-6DB70DBA9567}" type="datetimeFigureOut">
              <a:rPr lang="en-US" smtClean="0"/>
              <a:pPr/>
              <a:t>4/19/2022</a:t>
            </a:fld>
            <a:endParaRPr lang="en-US" dirty="0"/>
          </a:p>
        </p:txBody>
      </p:sp>
      <p:sp>
        <p:nvSpPr>
          <p:cNvPr id="6" name="Footer Placeholder 5">
            <a:extLst>
              <a:ext uri="{FF2B5EF4-FFF2-40B4-BE49-F238E27FC236}">
                <a16:creationId xmlns:a16="http://schemas.microsoft.com/office/drawing/2014/main" id="{4C41CB53-27E7-41E5-94E5-550AA70743E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D71BBF5-F79B-4DFB-BAE2-0AAF30F0753E}"/>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17918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slideLayout" Target="../slideLayouts/slideLayout3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0" Type="http://schemas.openxmlformats.org/officeDocument/2006/relationships/image" Target="../media/image2.jpe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19" Type="http://schemas.openxmlformats.org/officeDocument/2006/relationships/theme" Target="../theme/theme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41E144D-1DCC-4ADE-83C3-69B9A8B0CEB8}"/>
              </a:ext>
            </a:extLst>
          </p:cNvPr>
          <p:cNvSpPr>
            <a:spLocks noGrp="1"/>
          </p:cNvSpPr>
          <p:nvPr>
            <p:ph type="title"/>
          </p:nvPr>
        </p:nvSpPr>
        <p:spPr>
          <a:xfrm>
            <a:off x="838200" y="365126"/>
            <a:ext cx="10515600" cy="1325563"/>
          </a:xfrm>
          <a:prstGeom prst="rect">
            <a:avLst/>
          </a:prstGeom>
        </p:spPr>
        <p:txBody>
          <a:bodyPr vert="horz" lIns="91426" tIns="45713" rIns="91426" bIns="45713"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06D33CA-6988-4CCA-A74B-474279146354}"/>
              </a:ext>
            </a:extLst>
          </p:cNvPr>
          <p:cNvSpPr>
            <a:spLocks noGrp="1"/>
          </p:cNvSpPr>
          <p:nvPr>
            <p:ph type="body" idx="1"/>
          </p:nvPr>
        </p:nvSpPr>
        <p:spPr>
          <a:xfrm>
            <a:off x="838200" y="1825625"/>
            <a:ext cx="10515600" cy="4351338"/>
          </a:xfrm>
          <a:prstGeom prst="rect">
            <a:avLst/>
          </a:prstGeom>
        </p:spPr>
        <p:txBody>
          <a:bodyPr vert="horz" lIns="91426" tIns="45713" rIns="91426" bIns="45713"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B77374C1-8188-4881-96D0-AF1E7DC466CD}"/>
              </a:ext>
            </a:extLst>
          </p:cNvPr>
          <p:cNvSpPr>
            <a:spLocks noGrp="1"/>
          </p:cNvSpPr>
          <p:nvPr>
            <p:ph type="dt" sz="half" idx="2"/>
          </p:nvPr>
        </p:nvSpPr>
        <p:spPr>
          <a:xfrm>
            <a:off x="838200" y="6356351"/>
            <a:ext cx="2743200" cy="365125"/>
          </a:xfrm>
          <a:prstGeom prst="rect">
            <a:avLst/>
          </a:prstGeom>
        </p:spPr>
        <p:txBody>
          <a:bodyPr vert="horz" lIns="91426" tIns="45713" rIns="91426" bIns="45713" rtlCol="0" anchor="ctr"/>
          <a:lstStyle>
            <a:lvl1pPr algn="l">
              <a:defRPr sz="1200">
                <a:solidFill>
                  <a:schemeClr val="tx1">
                    <a:tint val="75000"/>
                  </a:schemeClr>
                </a:solidFill>
              </a:defRPr>
            </a:lvl1pPr>
          </a:lstStyle>
          <a:p>
            <a:fld id="{B61BEF0D-F0BB-DE4B-95CE-6DB70DBA9567}" type="datetimeFigureOut">
              <a:rPr lang="en-US" smtClean="0"/>
              <a:pPr/>
              <a:t>4/19/2022</a:t>
            </a:fld>
            <a:endParaRPr lang="en-US" dirty="0"/>
          </a:p>
        </p:txBody>
      </p:sp>
      <p:sp>
        <p:nvSpPr>
          <p:cNvPr id="5" name="Footer Placeholder 4">
            <a:extLst>
              <a:ext uri="{FF2B5EF4-FFF2-40B4-BE49-F238E27FC236}">
                <a16:creationId xmlns:a16="http://schemas.microsoft.com/office/drawing/2014/main" id="{167E8221-EC90-4B7D-B10B-85DFE0A5F150}"/>
              </a:ext>
            </a:extLst>
          </p:cNvPr>
          <p:cNvSpPr>
            <a:spLocks noGrp="1"/>
          </p:cNvSpPr>
          <p:nvPr>
            <p:ph type="ftr" sz="quarter" idx="3"/>
          </p:nvPr>
        </p:nvSpPr>
        <p:spPr>
          <a:xfrm>
            <a:off x="4038600" y="6356351"/>
            <a:ext cx="4114800" cy="365125"/>
          </a:xfrm>
          <a:prstGeom prst="rect">
            <a:avLst/>
          </a:prstGeom>
        </p:spPr>
        <p:txBody>
          <a:bodyPr vert="horz" lIns="91426" tIns="45713" rIns="91426" bIns="45713"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30983C0-8E7F-4CF9-BAA3-B2DBCDD1351E}"/>
              </a:ext>
            </a:extLst>
          </p:cNvPr>
          <p:cNvSpPr>
            <a:spLocks noGrp="1"/>
          </p:cNvSpPr>
          <p:nvPr>
            <p:ph type="sldNum" sz="quarter" idx="4"/>
          </p:nvPr>
        </p:nvSpPr>
        <p:spPr>
          <a:xfrm>
            <a:off x="8610600" y="6356351"/>
            <a:ext cx="2743200" cy="365125"/>
          </a:xfrm>
          <a:prstGeom prst="rect">
            <a:avLst/>
          </a:prstGeom>
        </p:spPr>
        <p:txBody>
          <a:bodyPr vert="horz" lIns="91426" tIns="45713" rIns="91426" bIns="45713"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05305086"/>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Lst>
  <p:txStyles>
    <p:titleStyle>
      <a:lvl1pPr algn="l" defTabSz="914263"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66" indent="-228566" algn="l" defTabSz="914263"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697" indent="-228566" algn="l" defTabSz="914263"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828" indent="-228566" algn="l" defTabSz="914263"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599960" indent="-228566" algn="l" defTabSz="9142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091" indent="-228566" algn="l" defTabSz="9142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223" indent="-228566" algn="l" defTabSz="9142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354" indent="-228566" algn="l" defTabSz="9142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486" indent="-228566" algn="l" defTabSz="9142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617" indent="-228566" algn="l" defTabSz="9142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263" rtl="0" eaLnBrk="1" latinLnBrk="0" hangingPunct="1">
        <a:defRPr sz="1800" kern="1200">
          <a:solidFill>
            <a:schemeClr val="tx1"/>
          </a:solidFill>
          <a:latin typeface="+mn-lt"/>
          <a:ea typeface="+mn-ea"/>
          <a:cs typeface="+mn-cs"/>
        </a:defRPr>
      </a:lvl1pPr>
      <a:lvl2pPr marL="457132" algn="l" defTabSz="914263" rtl="0" eaLnBrk="1" latinLnBrk="0" hangingPunct="1">
        <a:defRPr sz="1800" kern="1200">
          <a:solidFill>
            <a:schemeClr val="tx1"/>
          </a:solidFill>
          <a:latin typeface="+mn-lt"/>
          <a:ea typeface="+mn-ea"/>
          <a:cs typeface="+mn-cs"/>
        </a:defRPr>
      </a:lvl2pPr>
      <a:lvl3pPr marL="914263" algn="l" defTabSz="914263" rtl="0" eaLnBrk="1" latinLnBrk="0" hangingPunct="1">
        <a:defRPr sz="1800" kern="1200">
          <a:solidFill>
            <a:schemeClr val="tx1"/>
          </a:solidFill>
          <a:latin typeface="+mn-lt"/>
          <a:ea typeface="+mn-ea"/>
          <a:cs typeface="+mn-cs"/>
        </a:defRPr>
      </a:lvl3pPr>
      <a:lvl4pPr marL="1371394" algn="l" defTabSz="914263" rtl="0" eaLnBrk="1" latinLnBrk="0" hangingPunct="1">
        <a:defRPr sz="1800" kern="1200">
          <a:solidFill>
            <a:schemeClr val="tx1"/>
          </a:solidFill>
          <a:latin typeface="+mn-lt"/>
          <a:ea typeface="+mn-ea"/>
          <a:cs typeface="+mn-cs"/>
        </a:defRPr>
      </a:lvl4pPr>
      <a:lvl5pPr marL="1828526" algn="l" defTabSz="914263" rtl="0" eaLnBrk="1" latinLnBrk="0" hangingPunct="1">
        <a:defRPr sz="1800" kern="1200">
          <a:solidFill>
            <a:schemeClr val="tx1"/>
          </a:solidFill>
          <a:latin typeface="+mn-lt"/>
          <a:ea typeface="+mn-ea"/>
          <a:cs typeface="+mn-cs"/>
        </a:defRPr>
      </a:lvl5pPr>
      <a:lvl6pPr marL="2285657" algn="l" defTabSz="914263" rtl="0" eaLnBrk="1" latinLnBrk="0" hangingPunct="1">
        <a:defRPr sz="1800" kern="1200">
          <a:solidFill>
            <a:schemeClr val="tx1"/>
          </a:solidFill>
          <a:latin typeface="+mn-lt"/>
          <a:ea typeface="+mn-ea"/>
          <a:cs typeface="+mn-cs"/>
        </a:defRPr>
      </a:lvl6pPr>
      <a:lvl7pPr marL="2742788" algn="l" defTabSz="914263" rtl="0" eaLnBrk="1" latinLnBrk="0" hangingPunct="1">
        <a:defRPr sz="1800" kern="1200">
          <a:solidFill>
            <a:schemeClr val="tx1"/>
          </a:solidFill>
          <a:latin typeface="+mn-lt"/>
          <a:ea typeface="+mn-ea"/>
          <a:cs typeface="+mn-cs"/>
        </a:defRPr>
      </a:lvl7pPr>
      <a:lvl8pPr marL="3199920" algn="l" defTabSz="914263" rtl="0" eaLnBrk="1" latinLnBrk="0" hangingPunct="1">
        <a:defRPr sz="1800" kern="1200">
          <a:solidFill>
            <a:schemeClr val="tx1"/>
          </a:solidFill>
          <a:latin typeface="+mn-lt"/>
          <a:ea typeface="+mn-ea"/>
          <a:cs typeface="+mn-cs"/>
        </a:defRPr>
      </a:lvl8pPr>
      <a:lvl9pPr marL="3657051" algn="l" defTabSz="9142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6"/>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90"/>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4" y="6041363"/>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78F8E6E-61AF-44C2-A2FB-E80583A8A2E2}" type="datetimeFigureOut">
              <a:rPr lang="en-AU" smtClean="0"/>
              <a:t>19/04/2022</a:t>
            </a:fld>
            <a:endParaRPr lang="en-AU"/>
          </a:p>
        </p:txBody>
      </p:sp>
      <p:sp>
        <p:nvSpPr>
          <p:cNvPr id="5" name="Footer Placeholder 4"/>
          <p:cNvSpPr>
            <a:spLocks noGrp="1"/>
          </p:cNvSpPr>
          <p:nvPr>
            <p:ph type="ftr" sz="quarter" idx="3"/>
          </p:nvPr>
        </p:nvSpPr>
        <p:spPr>
          <a:xfrm>
            <a:off x="677334" y="6041363"/>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590664" y="6041363"/>
            <a:ext cx="683339" cy="365125"/>
          </a:xfrm>
          <a:prstGeom prst="rect">
            <a:avLst/>
          </a:prstGeom>
        </p:spPr>
        <p:txBody>
          <a:bodyPr vert="horz" lIns="91440" tIns="45720" rIns="91440" bIns="45720" rtlCol="0" anchor="ctr"/>
          <a:lstStyle>
            <a:lvl1pPr algn="r">
              <a:defRPr sz="900">
                <a:solidFill>
                  <a:schemeClr val="accent1"/>
                </a:solidFill>
              </a:defRPr>
            </a:lvl1pPr>
          </a:lstStyle>
          <a:p>
            <a:fld id="{52BEAC64-0509-40E1-A668-47637F2211BB}" type="slidenum">
              <a:rPr lang="en-AU" smtClean="0"/>
              <a:t>‹#›</a:t>
            </a:fld>
            <a:endParaRPr lang="en-AU"/>
          </a:p>
        </p:txBody>
      </p:sp>
      <p:sp>
        <p:nvSpPr>
          <p:cNvPr id="18" name="Freeform 3">
            <a:extLst>
              <a:ext uri="{FF2B5EF4-FFF2-40B4-BE49-F238E27FC236}">
                <a16:creationId xmlns:a16="http://schemas.microsoft.com/office/drawing/2014/main" id="{D65DC77D-C617-4628-B7BB-62B74BE20DC1}"/>
              </a:ext>
            </a:extLst>
          </p:cNvPr>
          <p:cNvSpPr/>
          <p:nvPr userDrawn="1"/>
        </p:nvSpPr>
        <p:spPr>
          <a:xfrm>
            <a:off x="2865105" y="6497644"/>
            <a:ext cx="9326896" cy="376285"/>
          </a:xfrm>
          <a:custGeom>
            <a:avLst/>
            <a:gdLst/>
            <a:ahLst/>
            <a:cxnLst/>
            <a:rect l="l" t="t" r="r" b="b"/>
            <a:pathLst>
              <a:path w="4804279" h="250765">
                <a:moveTo>
                  <a:pt x="0" y="0"/>
                </a:moveTo>
                <a:lnTo>
                  <a:pt x="4804279" y="0"/>
                </a:lnTo>
                <a:lnTo>
                  <a:pt x="4804279" y="250765"/>
                </a:lnTo>
                <a:lnTo>
                  <a:pt x="0" y="250765"/>
                </a:lnTo>
                <a:close/>
              </a:path>
            </a:pathLst>
          </a:custGeom>
          <a:solidFill>
            <a:srgbClr val="1C9EAA"/>
          </a:solidFill>
        </p:spPr>
      </p:sp>
      <p:pic>
        <p:nvPicPr>
          <p:cNvPr id="19" name="Picture 4">
            <a:extLst>
              <a:ext uri="{FF2B5EF4-FFF2-40B4-BE49-F238E27FC236}">
                <a16:creationId xmlns:a16="http://schemas.microsoft.com/office/drawing/2014/main" id="{EB7740AD-5152-4AA1-A1AA-259579B5A97D}"/>
              </a:ext>
            </a:extLst>
          </p:cNvPr>
          <p:cNvPicPr>
            <a:picLocks noChangeAspect="1"/>
          </p:cNvPicPr>
          <p:nvPr userDrawn="1"/>
        </p:nvPicPr>
        <p:blipFill>
          <a:blip r:embed="rId20"/>
          <a:srcRect l="4740" t="15538" b="15538"/>
          <a:stretch>
            <a:fillRect/>
          </a:stretch>
        </p:blipFill>
        <p:spPr>
          <a:xfrm>
            <a:off x="-1" y="5948848"/>
            <a:ext cx="2865105" cy="925081"/>
          </a:xfrm>
          <a:prstGeom prst="rect">
            <a:avLst/>
          </a:prstGeom>
        </p:spPr>
      </p:pic>
      <p:sp>
        <p:nvSpPr>
          <p:cNvPr id="30" name="Freeform 3">
            <a:extLst>
              <a:ext uri="{FF2B5EF4-FFF2-40B4-BE49-F238E27FC236}">
                <a16:creationId xmlns:a16="http://schemas.microsoft.com/office/drawing/2014/main" id="{F2CBCC1E-4C1B-4461-815E-F52BAFBED470}"/>
              </a:ext>
            </a:extLst>
          </p:cNvPr>
          <p:cNvSpPr/>
          <p:nvPr userDrawn="1"/>
        </p:nvSpPr>
        <p:spPr>
          <a:xfrm>
            <a:off x="2865105" y="6497644"/>
            <a:ext cx="9326896" cy="376285"/>
          </a:xfrm>
          <a:custGeom>
            <a:avLst/>
            <a:gdLst/>
            <a:ahLst/>
            <a:cxnLst/>
            <a:rect l="l" t="t" r="r" b="b"/>
            <a:pathLst>
              <a:path w="4804279" h="250765">
                <a:moveTo>
                  <a:pt x="0" y="0"/>
                </a:moveTo>
                <a:lnTo>
                  <a:pt x="4804279" y="0"/>
                </a:lnTo>
                <a:lnTo>
                  <a:pt x="4804279" y="250765"/>
                </a:lnTo>
                <a:lnTo>
                  <a:pt x="0" y="250765"/>
                </a:lnTo>
                <a:close/>
              </a:path>
            </a:pathLst>
          </a:custGeom>
          <a:solidFill>
            <a:srgbClr val="1C9EAA"/>
          </a:solidFill>
        </p:spPr>
      </p:sp>
      <p:pic>
        <p:nvPicPr>
          <p:cNvPr id="31" name="Picture 4">
            <a:extLst>
              <a:ext uri="{FF2B5EF4-FFF2-40B4-BE49-F238E27FC236}">
                <a16:creationId xmlns:a16="http://schemas.microsoft.com/office/drawing/2014/main" id="{4D6FDF28-6A07-48B5-BEB7-58D1D17C7475}"/>
              </a:ext>
            </a:extLst>
          </p:cNvPr>
          <p:cNvPicPr>
            <a:picLocks noChangeAspect="1"/>
          </p:cNvPicPr>
          <p:nvPr userDrawn="1"/>
        </p:nvPicPr>
        <p:blipFill>
          <a:blip r:embed="rId20"/>
          <a:srcRect l="4740" t="15538" b="15538"/>
          <a:stretch>
            <a:fillRect/>
          </a:stretch>
        </p:blipFill>
        <p:spPr>
          <a:xfrm>
            <a:off x="-1" y="5948848"/>
            <a:ext cx="2865105" cy="925081"/>
          </a:xfrm>
          <a:prstGeom prst="rect">
            <a:avLst/>
          </a:prstGeom>
        </p:spPr>
      </p:pic>
      <p:sp>
        <p:nvSpPr>
          <p:cNvPr id="32" name="TextBox 5">
            <a:extLst>
              <a:ext uri="{FF2B5EF4-FFF2-40B4-BE49-F238E27FC236}">
                <a16:creationId xmlns:a16="http://schemas.microsoft.com/office/drawing/2014/main" id="{A9812ABF-0277-4911-8629-D3D23D3C0CAC}"/>
              </a:ext>
            </a:extLst>
          </p:cNvPr>
          <p:cNvSpPr txBox="1"/>
          <p:nvPr userDrawn="1"/>
        </p:nvSpPr>
        <p:spPr>
          <a:xfrm>
            <a:off x="6958910" y="6556605"/>
            <a:ext cx="5233091" cy="264624"/>
          </a:xfrm>
          <a:prstGeom prst="rect">
            <a:avLst/>
          </a:prstGeom>
        </p:spPr>
        <p:txBody>
          <a:bodyPr lIns="0" tIns="0" rIns="0" bIns="0" rtlCol="0" anchor="t">
            <a:spAutoFit/>
          </a:bodyPr>
          <a:lstStyle/>
          <a:p>
            <a:pPr>
              <a:lnSpc>
                <a:spcPts val="2191"/>
              </a:lnSpc>
            </a:pPr>
            <a:r>
              <a:rPr lang="en-US" sz="1565" dirty="0" err="1">
                <a:solidFill>
                  <a:srgbClr val="FFFFFF"/>
                </a:solidFill>
                <a:latin typeface="DIN Alternate" panose="020B0500000000000000" pitchFamily="34" charset="77"/>
              </a:rPr>
              <a:t>www.sfv.org.au</a:t>
            </a:r>
            <a:r>
              <a:rPr lang="en-US" sz="1565" dirty="0">
                <a:solidFill>
                  <a:srgbClr val="FFFFFF"/>
                </a:solidFill>
                <a:latin typeface="DIN Alternate" panose="020B0500000000000000" pitchFamily="34" charset="77"/>
              </a:rPr>
              <a:t>           </a:t>
            </a:r>
            <a:r>
              <a:rPr lang="en-US" sz="1565" dirty="0" err="1">
                <a:solidFill>
                  <a:srgbClr val="FFFFFF"/>
                </a:solidFill>
                <a:latin typeface="DIN Alternate" panose="020B0500000000000000" pitchFamily="34" charset="77"/>
              </a:rPr>
              <a:t>admin@sfv.org.au</a:t>
            </a:r>
            <a:r>
              <a:rPr lang="en-US" sz="1565" dirty="0">
                <a:solidFill>
                  <a:srgbClr val="FFFFFF"/>
                </a:solidFill>
                <a:latin typeface="DIN Alternate" panose="020B0500000000000000" pitchFamily="34" charset="77"/>
              </a:rPr>
              <a:t>             (08) 9355 0234</a:t>
            </a:r>
          </a:p>
        </p:txBody>
      </p:sp>
    </p:spTree>
    <p:extLst>
      <p:ext uri="{BB962C8B-B14F-4D97-AF65-F5344CB8AC3E}">
        <p14:creationId xmlns:p14="http://schemas.microsoft.com/office/powerpoint/2010/main" val="671844299"/>
      </p:ext>
    </p:extLst>
  </p:cSld>
  <p:clrMap bg1="lt1" tx1="dk1" bg2="lt2" tx2="dk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 id="2147483879" r:id="rId12"/>
    <p:sldLayoutId id="2147483880" r:id="rId13"/>
    <p:sldLayoutId id="2147483881" r:id="rId14"/>
    <p:sldLayoutId id="2147483882" r:id="rId15"/>
    <p:sldLayoutId id="2147483883" r:id="rId16"/>
    <p:sldLayoutId id="2147483884" r:id="rId17"/>
    <p:sldLayoutId id="2147483885" r:id="rId18"/>
  </p:sldLayoutIdLst>
  <mc:AlternateContent xmlns:mc="http://schemas.openxmlformats.org/markup-compatibility/2006" xmlns:p14="http://schemas.microsoft.com/office/powerpoint/2010/main">
    <mc:Choice Requires="p14">
      <p:transition spd="med" p14:dur="650">
        <p:fade/>
      </p:transition>
    </mc:Choice>
    <mc:Fallback xmlns="">
      <p:transition spd="med">
        <p:fade/>
      </p:transition>
    </mc:Fallback>
  </mc:AlternateContent>
  <p:txStyles>
    <p:titleStyle>
      <a:lvl1pPr algn="l" defTabSz="457223"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17" indent="-342917" algn="l" defTabSz="457223"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87" indent="-285764" algn="l" defTabSz="457223"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57" indent="-228611" algn="l" defTabSz="457223"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80" indent="-228611" algn="l" defTabSz="45722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503" indent="-228611" algn="l" defTabSz="45722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726" indent="-228611" algn="l" defTabSz="45722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949" indent="-228611" algn="l" defTabSz="45722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171" indent="-228611" algn="l" defTabSz="45722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394" indent="-228611" algn="l" defTabSz="45722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23" rtl="0" eaLnBrk="1" latinLnBrk="0" hangingPunct="1">
        <a:defRPr sz="1800" kern="1200">
          <a:solidFill>
            <a:schemeClr val="tx1"/>
          </a:solidFill>
          <a:latin typeface="+mn-lt"/>
          <a:ea typeface="+mn-ea"/>
          <a:cs typeface="+mn-cs"/>
        </a:defRPr>
      </a:lvl1pPr>
      <a:lvl2pPr marL="457223" algn="l" defTabSz="457223" rtl="0" eaLnBrk="1" latinLnBrk="0" hangingPunct="1">
        <a:defRPr sz="1800" kern="1200">
          <a:solidFill>
            <a:schemeClr val="tx1"/>
          </a:solidFill>
          <a:latin typeface="+mn-lt"/>
          <a:ea typeface="+mn-ea"/>
          <a:cs typeface="+mn-cs"/>
        </a:defRPr>
      </a:lvl2pPr>
      <a:lvl3pPr marL="914446" algn="l" defTabSz="457223" rtl="0" eaLnBrk="1" latinLnBrk="0" hangingPunct="1">
        <a:defRPr sz="1800" kern="1200">
          <a:solidFill>
            <a:schemeClr val="tx1"/>
          </a:solidFill>
          <a:latin typeface="+mn-lt"/>
          <a:ea typeface="+mn-ea"/>
          <a:cs typeface="+mn-cs"/>
        </a:defRPr>
      </a:lvl3pPr>
      <a:lvl4pPr marL="1371669" algn="l" defTabSz="457223" rtl="0" eaLnBrk="1" latinLnBrk="0" hangingPunct="1">
        <a:defRPr sz="1800" kern="1200">
          <a:solidFill>
            <a:schemeClr val="tx1"/>
          </a:solidFill>
          <a:latin typeface="+mn-lt"/>
          <a:ea typeface="+mn-ea"/>
          <a:cs typeface="+mn-cs"/>
        </a:defRPr>
      </a:lvl4pPr>
      <a:lvl5pPr marL="1828891" algn="l" defTabSz="457223" rtl="0" eaLnBrk="1" latinLnBrk="0" hangingPunct="1">
        <a:defRPr sz="1800" kern="1200">
          <a:solidFill>
            <a:schemeClr val="tx1"/>
          </a:solidFill>
          <a:latin typeface="+mn-lt"/>
          <a:ea typeface="+mn-ea"/>
          <a:cs typeface="+mn-cs"/>
        </a:defRPr>
      </a:lvl5pPr>
      <a:lvl6pPr marL="2286114" algn="l" defTabSz="457223" rtl="0" eaLnBrk="1" latinLnBrk="0" hangingPunct="1">
        <a:defRPr sz="1800" kern="1200">
          <a:solidFill>
            <a:schemeClr val="tx1"/>
          </a:solidFill>
          <a:latin typeface="+mn-lt"/>
          <a:ea typeface="+mn-ea"/>
          <a:cs typeface="+mn-cs"/>
        </a:defRPr>
      </a:lvl6pPr>
      <a:lvl7pPr marL="2743337" algn="l" defTabSz="457223" rtl="0" eaLnBrk="1" latinLnBrk="0" hangingPunct="1">
        <a:defRPr sz="1800" kern="1200">
          <a:solidFill>
            <a:schemeClr val="tx1"/>
          </a:solidFill>
          <a:latin typeface="+mn-lt"/>
          <a:ea typeface="+mn-ea"/>
          <a:cs typeface="+mn-cs"/>
        </a:defRPr>
      </a:lvl7pPr>
      <a:lvl8pPr marL="3200560" algn="l" defTabSz="457223" rtl="0" eaLnBrk="1" latinLnBrk="0" hangingPunct="1">
        <a:defRPr sz="1800" kern="1200">
          <a:solidFill>
            <a:schemeClr val="tx1"/>
          </a:solidFill>
          <a:latin typeface="+mn-lt"/>
          <a:ea typeface="+mn-ea"/>
          <a:cs typeface="+mn-cs"/>
        </a:defRPr>
      </a:lvl8pPr>
      <a:lvl9pPr marL="3657783" algn="l" defTabSz="45722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4.xml"/><Relationship Id="rId1" Type="http://schemas.openxmlformats.org/officeDocument/2006/relationships/slideLayout" Target="../slideLayouts/slideLayout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 name="Rectangle 70">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82EF74D2-EDCD-4BA0-BACB-52807E1E429D}"/>
              </a:ext>
            </a:extLst>
          </p:cNvPr>
          <p:cNvSpPr>
            <a:spLocks noGrp="1"/>
          </p:cNvSpPr>
          <p:nvPr>
            <p:ph type="title"/>
          </p:nvPr>
        </p:nvSpPr>
        <p:spPr>
          <a:xfrm>
            <a:off x="777240" y="731519"/>
            <a:ext cx="2845191" cy="3237579"/>
          </a:xfrm>
        </p:spPr>
        <p:txBody>
          <a:bodyPr>
            <a:normAutofit/>
          </a:bodyPr>
          <a:lstStyle/>
          <a:p>
            <a:r>
              <a:rPr lang="en-AU" sz="3500" dirty="0">
                <a:solidFill>
                  <a:srgbClr val="FFFFFF"/>
                </a:solidFill>
              </a:rPr>
              <a:t>Being present and stilling ourselves so that we can be open to opportunities</a:t>
            </a:r>
          </a:p>
        </p:txBody>
      </p:sp>
      <p:sp>
        <p:nvSpPr>
          <p:cNvPr id="85" name="Rectangle 72">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86" name="Rectangle 74">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8DB9F0F8-4318-4E29-8418-C31E9A71E8DC}"/>
              </a:ext>
            </a:extLst>
          </p:cNvPr>
          <p:cNvSpPr>
            <a:spLocks noGrp="1"/>
          </p:cNvSpPr>
          <p:nvPr>
            <p:ph idx="1"/>
          </p:nvPr>
        </p:nvSpPr>
        <p:spPr>
          <a:xfrm>
            <a:off x="4625163" y="646454"/>
            <a:ext cx="6615947" cy="3237579"/>
          </a:xfrm>
        </p:spPr>
        <p:txBody>
          <a:bodyPr anchor="ctr">
            <a:normAutofit fontScale="47500" lnSpcReduction="20000"/>
          </a:bodyPr>
          <a:lstStyle/>
          <a:p>
            <a:pPr>
              <a:lnSpc>
                <a:spcPct val="110000"/>
              </a:lnSpc>
              <a:spcBef>
                <a:spcPts val="0"/>
              </a:spcBef>
              <a:spcAft>
                <a:spcPts val="1200"/>
              </a:spcAft>
            </a:pPr>
            <a:r>
              <a:rPr lang="en-AU" sz="3600" dirty="0"/>
              <a:t>incongruency between what he says and his non-verbal behaviour </a:t>
            </a:r>
          </a:p>
          <a:p>
            <a:pPr>
              <a:lnSpc>
                <a:spcPct val="110000"/>
              </a:lnSpc>
              <a:spcBef>
                <a:spcPts val="0"/>
              </a:spcBef>
              <a:spcAft>
                <a:spcPts val="1200"/>
              </a:spcAft>
            </a:pPr>
            <a:r>
              <a:rPr lang="en-AU" sz="3600" dirty="0"/>
              <a:t>signs of him becoming agitated, quiet, overwhelmed or withdrawing</a:t>
            </a:r>
          </a:p>
          <a:p>
            <a:pPr>
              <a:lnSpc>
                <a:spcPct val="110000"/>
              </a:lnSpc>
              <a:spcBef>
                <a:spcPts val="0"/>
              </a:spcBef>
              <a:spcAft>
                <a:spcPts val="1200"/>
              </a:spcAft>
            </a:pPr>
            <a:r>
              <a:rPr lang="en-AU" sz="3600" dirty="0"/>
              <a:t>signs that he is grappling with what you are inviting him to think about… he hesitates or there’s a change in his voice tone suggesting he’s listening to or connecting with something in a different way</a:t>
            </a:r>
          </a:p>
          <a:p>
            <a:pPr marL="457131" lvl="1" indent="0">
              <a:lnSpc>
                <a:spcPct val="110000"/>
              </a:lnSpc>
              <a:spcBef>
                <a:spcPts val="0"/>
              </a:spcBef>
              <a:spcAft>
                <a:spcPts val="1200"/>
              </a:spcAft>
              <a:buNone/>
            </a:pPr>
            <a:r>
              <a:rPr lang="en-AU" sz="3400" dirty="0">
                <a:solidFill>
                  <a:schemeClr val="accent1">
                    <a:lumMod val="75000"/>
                  </a:schemeClr>
                </a:solidFill>
              </a:rPr>
              <a:t>“I hear in your voice </a:t>
            </a:r>
            <a:r>
              <a:rPr lang="en-AU" sz="3400" dirty="0">
                <a:solidFill>
                  <a:srgbClr val="2F5597"/>
                </a:solidFill>
              </a:rPr>
              <a:t>John</a:t>
            </a:r>
            <a:r>
              <a:rPr lang="en-AU" sz="3400" dirty="0">
                <a:solidFill>
                  <a:schemeClr val="accent1">
                    <a:lumMod val="75000"/>
                  </a:schemeClr>
                </a:solidFill>
              </a:rPr>
              <a:t>, that maybe you are feeling a bit less certain about that?”</a:t>
            </a:r>
            <a:endParaRPr lang="en-AU" sz="3400" dirty="0"/>
          </a:p>
          <a:p>
            <a:endParaRPr lang="en-AU" sz="1400" dirty="0"/>
          </a:p>
        </p:txBody>
      </p:sp>
      <p:sp>
        <p:nvSpPr>
          <p:cNvPr id="3" name="TextBox 2">
            <a:extLst>
              <a:ext uri="{FF2B5EF4-FFF2-40B4-BE49-F238E27FC236}">
                <a16:creationId xmlns:a16="http://schemas.microsoft.com/office/drawing/2014/main" id="{62BE0AF9-7A92-418F-B5CC-90102B894377}"/>
              </a:ext>
            </a:extLst>
          </p:cNvPr>
          <p:cNvSpPr txBox="1"/>
          <p:nvPr/>
        </p:nvSpPr>
        <p:spPr>
          <a:xfrm>
            <a:off x="777240" y="4548445"/>
            <a:ext cx="2994660" cy="1631216"/>
          </a:xfrm>
          <a:prstGeom prst="rect">
            <a:avLst/>
          </a:prstGeom>
          <a:noFill/>
        </p:spPr>
        <p:txBody>
          <a:bodyPr wrap="square" rtlCol="0">
            <a:spAutoFit/>
          </a:bodyPr>
          <a:lstStyle/>
          <a:p>
            <a:r>
              <a:rPr lang="en-AU" sz="2000" dirty="0">
                <a:solidFill>
                  <a:schemeClr val="accent4">
                    <a:lumMod val="20000"/>
                    <a:lumOff val="80000"/>
                  </a:schemeClr>
                </a:solidFill>
                <a:effectLst/>
                <a:latin typeface="Calibri" panose="020F0502020204030204" pitchFamily="34" charset="0"/>
                <a:ea typeface="Calibri" panose="020F0502020204030204" pitchFamily="34" charset="0"/>
                <a:cs typeface="Arial" panose="020B0604020202020204" pitchFamily="34" charset="0"/>
              </a:rPr>
              <a:t>… little openings that if we listen carefully enough, will give us some suggestions for where we might go next in the conversation</a:t>
            </a:r>
            <a:endParaRPr lang="en-AU" sz="2000" dirty="0">
              <a:solidFill>
                <a:schemeClr val="accent4">
                  <a:lumMod val="20000"/>
                  <a:lumOff val="80000"/>
                </a:schemeClr>
              </a:solidFill>
            </a:endParaRPr>
          </a:p>
        </p:txBody>
      </p:sp>
      <p:sp>
        <p:nvSpPr>
          <p:cNvPr id="4" name="TextBox 3">
            <a:extLst>
              <a:ext uri="{FF2B5EF4-FFF2-40B4-BE49-F238E27FC236}">
                <a16:creationId xmlns:a16="http://schemas.microsoft.com/office/drawing/2014/main" id="{B65894D1-1D83-4324-B0B4-B0F81EB4197F}"/>
              </a:ext>
            </a:extLst>
          </p:cNvPr>
          <p:cNvSpPr txBox="1"/>
          <p:nvPr/>
        </p:nvSpPr>
        <p:spPr>
          <a:xfrm>
            <a:off x="4522201" y="3530750"/>
            <a:ext cx="6821870" cy="2594556"/>
          </a:xfrm>
          <a:prstGeom prst="rect">
            <a:avLst/>
          </a:prstGeom>
          <a:solidFill>
            <a:schemeClr val="accent1">
              <a:lumMod val="20000"/>
              <a:lumOff val="80000"/>
            </a:schemeClr>
          </a:solidFill>
        </p:spPr>
        <p:txBody>
          <a:bodyPr wrap="square" rtlCol="0">
            <a:spAutoFit/>
          </a:bodyPr>
          <a:lstStyle/>
          <a:p>
            <a:pPr marL="180975">
              <a:lnSpc>
                <a:spcPct val="90000"/>
              </a:lnSpc>
              <a:spcBef>
                <a:spcPts val="0"/>
              </a:spcBef>
              <a:spcAft>
                <a:spcPts val="600"/>
              </a:spcAft>
              <a:buNone/>
            </a:pPr>
            <a:br>
              <a:rPr lang="en-AU" sz="1000" dirty="0"/>
            </a:br>
            <a:r>
              <a:rPr lang="en-AU" sz="1600" dirty="0"/>
              <a:t>When our head is buzzing around with a million thoughts and we are trying to work out how best to respond and where next to go with the conversation… how do we still ourselves in the moment so that we can take advantage of these little opportunities?</a:t>
            </a:r>
          </a:p>
          <a:p>
            <a:pPr marL="712788" indent="-250825">
              <a:lnSpc>
                <a:spcPct val="90000"/>
              </a:lnSpc>
              <a:spcBef>
                <a:spcPts val="0"/>
              </a:spcBef>
              <a:spcAft>
                <a:spcPts val="600"/>
              </a:spcAft>
              <a:buFont typeface="Arial" panose="020B0604020202020204" pitchFamily="34" charset="0"/>
              <a:buChar char="•"/>
            </a:pPr>
            <a:r>
              <a:rPr lang="en-AU" sz="1600" dirty="0"/>
              <a:t>Grounding exercises that help us to stay present and alert for these moments</a:t>
            </a:r>
          </a:p>
          <a:p>
            <a:pPr marL="712788" indent="-250825">
              <a:lnSpc>
                <a:spcPct val="90000"/>
              </a:lnSpc>
              <a:spcBef>
                <a:spcPts val="0"/>
              </a:spcBef>
              <a:spcAft>
                <a:spcPts val="600"/>
              </a:spcAft>
              <a:buFont typeface="Arial" panose="020B0604020202020204" pitchFamily="34" charset="0"/>
              <a:buChar char="•"/>
            </a:pPr>
            <a:r>
              <a:rPr lang="en-AU" sz="1600" dirty="0"/>
              <a:t>Giving ourselves pauses (e.g., </a:t>
            </a:r>
            <a:r>
              <a:rPr lang="en-AU" sz="1500" dirty="0">
                <a:solidFill>
                  <a:srgbClr val="2F5597"/>
                </a:solidFill>
              </a:rPr>
              <a:t>“I’d like to think about what you just said there, can you give me a moment”)</a:t>
            </a:r>
          </a:p>
          <a:p>
            <a:pPr marL="712788" indent="-250825">
              <a:lnSpc>
                <a:spcPct val="90000"/>
              </a:lnSpc>
              <a:spcBef>
                <a:spcPts val="0"/>
              </a:spcBef>
              <a:spcAft>
                <a:spcPts val="1000"/>
              </a:spcAft>
              <a:buFont typeface="Arial" panose="020B0604020202020204" pitchFamily="34" charset="0"/>
              <a:buChar char="•"/>
            </a:pPr>
            <a:r>
              <a:rPr lang="en-AU" sz="1600" dirty="0"/>
              <a:t>What else might work for you to stay present and to pick up on things?</a:t>
            </a:r>
            <a:br>
              <a:rPr lang="en-AU" sz="1000" dirty="0"/>
            </a:br>
            <a:endParaRPr lang="en-AU" sz="1000" dirty="0"/>
          </a:p>
        </p:txBody>
      </p:sp>
    </p:spTree>
    <p:extLst>
      <p:ext uri="{BB962C8B-B14F-4D97-AF65-F5344CB8AC3E}">
        <p14:creationId xmlns:p14="http://schemas.microsoft.com/office/powerpoint/2010/main" val="1633921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 name="Rectangle 70">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63"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2EF74D2-EDCD-4BA0-BACB-52807E1E429D}"/>
              </a:ext>
            </a:extLst>
          </p:cNvPr>
          <p:cNvSpPr>
            <a:spLocks noGrp="1"/>
          </p:cNvSpPr>
          <p:nvPr>
            <p:ph type="title"/>
          </p:nvPr>
        </p:nvSpPr>
        <p:spPr>
          <a:xfrm>
            <a:off x="834390" y="662939"/>
            <a:ext cx="2845191" cy="3237579"/>
          </a:xfrm>
        </p:spPr>
        <p:txBody>
          <a:bodyPr>
            <a:normAutofit/>
          </a:bodyPr>
          <a:lstStyle/>
          <a:p>
            <a:r>
              <a:rPr lang="en-AU" sz="3500" dirty="0">
                <a:solidFill>
                  <a:srgbClr val="FFFFFF"/>
                </a:solidFill>
              </a:rPr>
              <a:t>How direct should your language be with him?</a:t>
            </a:r>
          </a:p>
        </p:txBody>
      </p:sp>
      <p:sp>
        <p:nvSpPr>
          <p:cNvPr id="85" name="Rectangle 72">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63"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86" name="Rectangle 74">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63"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ontent Placeholder 4">
            <a:extLst>
              <a:ext uri="{FF2B5EF4-FFF2-40B4-BE49-F238E27FC236}">
                <a16:creationId xmlns:a16="http://schemas.microsoft.com/office/drawing/2014/main" id="{8DB9F0F8-4318-4E29-8418-C31E9A71E8DC}"/>
              </a:ext>
            </a:extLst>
          </p:cNvPr>
          <p:cNvSpPr>
            <a:spLocks noGrp="1"/>
          </p:cNvSpPr>
          <p:nvPr>
            <p:ph idx="1"/>
          </p:nvPr>
        </p:nvSpPr>
        <p:spPr>
          <a:xfrm>
            <a:off x="4766502" y="793138"/>
            <a:ext cx="6244676" cy="2216761"/>
          </a:xfrm>
        </p:spPr>
        <p:txBody>
          <a:bodyPr anchor="ctr">
            <a:normAutofit fontScale="92500" lnSpcReduction="10000"/>
          </a:bodyPr>
          <a:lstStyle/>
          <a:p>
            <a:pPr marL="0" indent="0">
              <a:lnSpc>
                <a:spcPct val="110000"/>
              </a:lnSpc>
              <a:spcBef>
                <a:spcPts val="0"/>
              </a:spcBef>
              <a:spcAft>
                <a:spcPts val="1200"/>
              </a:spcAft>
              <a:buNone/>
            </a:pPr>
            <a:r>
              <a:rPr lang="en-AU" sz="1900" dirty="0"/>
              <a:t>Some men might not trust you, or become suspicious, if your language is too indirect or ‘cute’. They might prefer </a:t>
            </a:r>
            <a:r>
              <a:rPr lang="en-AU" sz="1800" dirty="0">
                <a:solidFill>
                  <a:srgbClr val="2F5597"/>
                </a:solidFill>
              </a:rPr>
              <a:t>“John, I find it hard to believe that Bec and Noah didn’t hear you shout at Sally, my guess is that there’s only a plasterboard wall between their bedroom…”</a:t>
            </a:r>
            <a:r>
              <a:rPr lang="en-AU" sz="2000" dirty="0">
                <a:solidFill>
                  <a:srgbClr val="2F5597"/>
                </a:solidFill>
              </a:rPr>
              <a:t> </a:t>
            </a:r>
            <a:r>
              <a:rPr lang="en-AU" sz="1900" dirty="0"/>
              <a:t>than </a:t>
            </a:r>
            <a:r>
              <a:rPr lang="en-AU" sz="1800" dirty="0">
                <a:solidFill>
                  <a:srgbClr val="2F5597"/>
                </a:solidFill>
              </a:rPr>
              <a:t>“I wonder John, is there a possibility that Bec and Noah might have heard…” </a:t>
            </a:r>
            <a:r>
              <a:rPr lang="en-AU" sz="1900" dirty="0"/>
              <a:t>Other men might find this too direct and confrontative.</a:t>
            </a:r>
            <a:endParaRPr lang="en-AU" sz="1900" dirty="0">
              <a:solidFill>
                <a:srgbClr val="2F5597"/>
              </a:solidFill>
            </a:endParaRPr>
          </a:p>
          <a:p>
            <a:endParaRPr lang="en-AU" sz="1400" dirty="0"/>
          </a:p>
        </p:txBody>
      </p:sp>
      <p:sp>
        <p:nvSpPr>
          <p:cNvPr id="3" name="TextBox 2">
            <a:extLst>
              <a:ext uri="{FF2B5EF4-FFF2-40B4-BE49-F238E27FC236}">
                <a16:creationId xmlns:a16="http://schemas.microsoft.com/office/drawing/2014/main" id="{62BE0AF9-7A92-418F-B5CC-90102B894377}"/>
              </a:ext>
            </a:extLst>
          </p:cNvPr>
          <p:cNvSpPr txBox="1"/>
          <p:nvPr/>
        </p:nvSpPr>
        <p:spPr>
          <a:xfrm>
            <a:off x="436062" y="4514155"/>
            <a:ext cx="3585679" cy="1754326"/>
          </a:xfrm>
          <a:prstGeom prst="rect">
            <a:avLst/>
          </a:prstGeom>
          <a:noFill/>
        </p:spPr>
        <p:txBody>
          <a:bodyPr wrap="square" rtlCol="0">
            <a:spAutoFit/>
          </a:bodyPr>
          <a:lstStyle/>
          <a:p>
            <a:pPr marL="0" marR="0" lvl="0" indent="0" algn="l" defTabSz="914263"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dirty="0">
                <a:ln>
                  <a:noFill/>
                </a:ln>
                <a:solidFill>
                  <a:srgbClr val="FFC000">
                    <a:lumMod val="20000"/>
                    <a:lumOff val="80000"/>
                  </a:srgbClr>
                </a:solidFill>
                <a:effectLst/>
                <a:uLnTx/>
                <a:uFillTx/>
                <a:latin typeface="Calibri" panose="020F0502020204030204" pitchFamily="34" charset="0"/>
                <a:ea typeface="Calibri" panose="020F0502020204030204" pitchFamily="34" charset="0"/>
                <a:cs typeface="Arial" panose="020B0604020202020204" pitchFamily="34" charset="0"/>
              </a:rPr>
              <a:t>It depends on what he knows that you know about his behaviour … and whether being too direct might escalate him or leave him wondering what his (ex)partner has disclosed about his behaviour</a:t>
            </a:r>
            <a:endParaRPr kumimoji="0" lang="en-AU" sz="18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B65894D1-1D83-4324-B0B4-B0F81EB4197F}"/>
              </a:ext>
            </a:extLst>
          </p:cNvPr>
          <p:cNvSpPr txBox="1"/>
          <p:nvPr/>
        </p:nvSpPr>
        <p:spPr>
          <a:xfrm>
            <a:off x="4439528" y="2851785"/>
            <a:ext cx="6821870" cy="3257302"/>
          </a:xfrm>
          <a:prstGeom prst="rect">
            <a:avLst/>
          </a:prstGeom>
          <a:solidFill>
            <a:schemeClr val="accent1">
              <a:lumMod val="20000"/>
              <a:lumOff val="80000"/>
            </a:schemeClr>
          </a:solidFill>
        </p:spPr>
        <p:txBody>
          <a:bodyPr wrap="square" rtlCol="0">
            <a:spAutoFit/>
          </a:bodyPr>
          <a:lstStyle/>
          <a:p>
            <a:pPr marL="180975" marR="0" lvl="0" indent="0" algn="l" defTabSz="914263" rtl="0" eaLnBrk="1" fontAlgn="auto" latinLnBrk="0" hangingPunct="1">
              <a:lnSpc>
                <a:spcPct val="90000"/>
              </a:lnSpc>
              <a:spcBef>
                <a:spcPts val="0"/>
              </a:spcBef>
              <a:buClrTx/>
              <a:buSzTx/>
              <a:buFontTx/>
              <a:buNone/>
              <a:tabLst/>
              <a:defRPr/>
            </a:pPr>
            <a:endParaRPr lang="en-AU" sz="800" dirty="0">
              <a:solidFill>
                <a:prstClr val="black"/>
              </a:solidFill>
              <a:latin typeface="Calibri" panose="020F0502020204030204"/>
            </a:endParaRPr>
          </a:p>
          <a:p>
            <a:pPr marL="180975" marR="0" lvl="0" indent="0" algn="l" defTabSz="914263" rtl="0" eaLnBrk="1" fontAlgn="auto" latinLnBrk="0" hangingPunct="1">
              <a:lnSpc>
                <a:spcPct val="90000"/>
              </a:lnSpc>
              <a:spcBef>
                <a:spcPts val="0"/>
              </a:spcBef>
              <a:buClrTx/>
              <a:buSzTx/>
              <a:buFontTx/>
              <a:buNone/>
              <a:tabLst/>
              <a:defRPr/>
            </a:pPr>
            <a:r>
              <a:rPr kumimoji="0" lang="en-AU" sz="1700" b="0" i="0" u="none" strike="noStrike" kern="1200" cap="none" spc="0" normalizeH="0" baseline="0" noProof="0" dirty="0">
                <a:ln>
                  <a:noFill/>
                </a:ln>
                <a:solidFill>
                  <a:prstClr val="black"/>
                </a:solidFill>
                <a:effectLst/>
                <a:uLnTx/>
                <a:uFillTx/>
                <a:latin typeface="Calibri" panose="020F0502020204030204"/>
              </a:rPr>
              <a:t>To</a:t>
            </a:r>
            <a:r>
              <a:rPr kumimoji="0" lang="en-AU" sz="1700" b="0" i="0" u="none" strike="noStrike" kern="1200" cap="none" spc="0" normalizeH="0" noProof="0" dirty="0">
                <a:ln>
                  <a:noFill/>
                </a:ln>
                <a:solidFill>
                  <a:prstClr val="black"/>
                </a:solidFill>
                <a:effectLst/>
                <a:uLnTx/>
                <a:uFillTx/>
                <a:latin typeface="Calibri" panose="020F0502020204030204"/>
              </a:rPr>
              <a:t> an extent, modulate your style depending on what the client seems to prefer… but you need to stay true to yourself. There is no one single style that works best. </a:t>
            </a:r>
            <a:r>
              <a:rPr kumimoji="0" lang="en-AU" sz="1700" b="1" i="0" u="none" strike="noStrike" kern="1200" cap="none" spc="0" normalizeH="0" noProof="0" dirty="0">
                <a:ln>
                  <a:noFill/>
                </a:ln>
                <a:solidFill>
                  <a:srgbClr val="9E480E"/>
                </a:solidFill>
                <a:effectLst/>
                <a:uLnTx/>
                <a:uFillTx/>
                <a:latin typeface="Calibri" panose="020F0502020204030204"/>
              </a:rPr>
              <a:t>Find your own way, and be authentic to you.</a:t>
            </a:r>
          </a:p>
          <a:p>
            <a:pPr marL="180975" marR="0" lvl="0" indent="0" algn="l" defTabSz="914263" rtl="0" eaLnBrk="1" fontAlgn="auto" latinLnBrk="0" hangingPunct="1">
              <a:lnSpc>
                <a:spcPct val="90000"/>
              </a:lnSpc>
              <a:spcBef>
                <a:spcPts val="1400"/>
              </a:spcBef>
              <a:spcAft>
                <a:spcPts val="600"/>
              </a:spcAft>
              <a:buClrTx/>
              <a:buSzTx/>
              <a:buFontTx/>
              <a:buNone/>
              <a:tabLst/>
              <a:defRPr/>
            </a:pPr>
            <a:r>
              <a:rPr kumimoji="0" lang="en-AU" sz="1700" b="0" i="0" u="none" strike="noStrike" kern="1200" cap="none" spc="0" normalizeH="0" noProof="0" dirty="0">
                <a:ln>
                  <a:noFill/>
                </a:ln>
                <a:solidFill>
                  <a:prstClr val="black"/>
                </a:solidFill>
                <a:effectLst/>
                <a:uLnTx/>
                <a:uFillTx/>
                <a:latin typeface="Calibri" panose="020F0502020204030204"/>
              </a:rPr>
              <a:t>If you are self-conscious about how your gender or age, or something else about you might get in the way of being taken seriously by your client, consider bringing the elephant out into the room and turning it to your advantage.</a:t>
            </a:r>
          </a:p>
          <a:p>
            <a:pPr marL="446088" marR="0" lvl="0" algn="l" defTabSz="914263" rtl="0" eaLnBrk="1" fontAlgn="auto" latinLnBrk="0" hangingPunct="1">
              <a:lnSpc>
                <a:spcPct val="90000"/>
              </a:lnSpc>
              <a:spcBef>
                <a:spcPts val="0"/>
              </a:spcBef>
              <a:spcAft>
                <a:spcPts val="1200"/>
              </a:spcAft>
              <a:buClrTx/>
              <a:buSzTx/>
              <a:buFontTx/>
              <a:buNone/>
              <a:tabLst/>
              <a:defRPr/>
            </a:pPr>
            <a:r>
              <a:rPr lang="en-AU" sz="1500" dirty="0">
                <a:solidFill>
                  <a:srgbClr val="2F5597"/>
                </a:solidFill>
                <a:latin typeface="Calibri" panose="020F0502020204030204"/>
              </a:rPr>
              <a:t>“I’m obviously younger than you, with less life experience, so is it OK if we go slowly so that I can try to really understand your situation. With your life experience, and with the things that I’ve learnt through being a family worker, I’m hopeful we can work together well. I’ve worked with a wide range of Dads over the past few years.”</a:t>
            </a:r>
            <a:br>
              <a:rPr lang="en-AU" sz="1500" dirty="0">
                <a:solidFill>
                  <a:srgbClr val="2F5597"/>
                </a:solidFill>
                <a:latin typeface="Calibri" panose="020F0502020204030204"/>
              </a:rPr>
            </a:br>
            <a:endParaRPr lang="en-AU" sz="800" dirty="0">
              <a:solidFill>
                <a:srgbClr val="2F5597"/>
              </a:solidFill>
              <a:latin typeface="Calibri" panose="020F0502020204030204"/>
            </a:endParaRPr>
          </a:p>
        </p:txBody>
      </p:sp>
    </p:spTree>
    <p:extLst>
      <p:ext uri="{BB962C8B-B14F-4D97-AF65-F5344CB8AC3E}">
        <p14:creationId xmlns:p14="http://schemas.microsoft.com/office/powerpoint/2010/main" val="94878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 name="Rectangle 70">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63"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2EF74D2-EDCD-4BA0-BACB-52807E1E429D}"/>
              </a:ext>
            </a:extLst>
          </p:cNvPr>
          <p:cNvSpPr>
            <a:spLocks noGrp="1"/>
          </p:cNvSpPr>
          <p:nvPr>
            <p:ph type="title"/>
          </p:nvPr>
        </p:nvSpPr>
        <p:spPr>
          <a:xfrm>
            <a:off x="834390" y="662939"/>
            <a:ext cx="2845191" cy="3237579"/>
          </a:xfrm>
        </p:spPr>
        <p:txBody>
          <a:bodyPr>
            <a:normAutofit/>
          </a:bodyPr>
          <a:lstStyle/>
          <a:p>
            <a:r>
              <a:rPr lang="en-AU" sz="3500" dirty="0">
                <a:solidFill>
                  <a:srgbClr val="FFFFFF"/>
                </a:solidFill>
              </a:rPr>
              <a:t>Invitational practice</a:t>
            </a:r>
          </a:p>
        </p:txBody>
      </p:sp>
      <p:sp>
        <p:nvSpPr>
          <p:cNvPr id="85" name="Rectangle 72">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63"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86" name="Rectangle 74">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63"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ontent Placeholder 4">
            <a:extLst>
              <a:ext uri="{FF2B5EF4-FFF2-40B4-BE49-F238E27FC236}">
                <a16:creationId xmlns:a16="http://schemas.microsoft.com/office/drawing/2014/main" id="{8DB9F0F8-4318-4E29-8418-C31E9A71E8DC}"/>
              </a:ext>
            </a:extLst>
          </p:cNvPr>
          <p:cNvSpPr>
            <a:spLocks noGrp="1"/>
          </p:cNvSpPr>
          <p:nvPr>
            <p:ph idx="1"/>
          </p:nvPr>
        </p:nvSpPr>
        <p:spPr>
          <a:xfrm>
            <a:off x="4622122" y="753535"/>
            <a:ext cx="6868035" cy="5166002"/>
          </a:xfrm>
        </p:spPr>
        <p:txBody>
          <a:bodyPr anchor="ctr">
            <a:normAutofit lnSpcReduction="10000"/>
          </a:bodyPr>
          <a:lstStyle/>
          <a:p>
            <a:pPr>
              <a:spcAft>
                <a:spcPts val="1800"/>
              </a:spcAft>
            </a:pPr>
            <a:r>
              <a:rPr lang="en-AU" sz="1800" dirty="0"/>
              <a:t>Inviting him to look at an idea / concept / analogy / visual prompt</a:t>
            </a:r>
            <a:br>
              <a:rPr lang="en-AU" sz="1800" dirty="0"/>
            </a:br>
            <a:r>
              <a:rPr lang="en-AU" sz="1800" dirty="0"/>
              <a:t>‘off to the side’… energetically or spatially putting the idea/concept/analogy/prompt into a space between you and the client or off to the side, and taking a look at it together</a:t>
            </a:r>
          </a:p>
          <a:p>
            <a:r>
              <a:rPr lang="en-AU" sz="1800" dirty="0"/>
              <a:t>Means that he is not always feeling ‘targeted’ by the practitioner… that the practitioner is not always ‘at him’, not always looking at him or ‘mining’ him for responses</a:t>
            </a:r>
          </a:p>
          <a:p>
            <a:pPr marL="354013" indent="0">
              <a:spcAft>
                <a:spcPts val="1800"/>
              </a:spcAft>
              <a:buNone/>
            </a:pPr>
            <a:r>
              <a:rPr lang="en-AU" sz="1600" dirty="0">
                <a:solidFill>
                  <a:srgbClr val="2F5597"/>
                </a:solidFill>
              </a:rPr>
              <a:t>“John, is it ok if I put something up on the whiteboard, it could be a better way of us exploring some stuff than just discussing….”</a:t>
            </a:r>
          </a:p>
          <a:p>
            <a:pPr>
              <a:spcAft>
                <a:spcPts val="1800"/>
              </a:spcAft>
            </a:pPr>
            <a:r>
              <a:rPr lang="en-AU" sz="1800" dirty="0"/>
              <a:t>“Could it be possible that…?” to invite him to consider and grapple with possibilities (that you might well know to be true) that he finds difficult to be open to</a:t>
            </a:r>
          </a:p>
          <a:p>
            <a:r>
              <a:rPr lang="en-AU" sz="1800" dirty="0"/>
              <a:t>We can take the intensity down a bit, and help him to feel less targeted, by maybe a pause, a brief look away (as we sometimes do when we are gathering our thoughts), before we present the concept/idea</a:t>
            </a:r>
          </a:p>
        </p:txBody>
      </p:sp>
      <p:sp>
        <p:nvSpPr>
          <p:cNvPr id="3" name="TextBox 2">
            <a:extLst>
              <a:ext uri="{FF2B5EF4-FFF2-40B4-BE49-F238E27FC236}">
                <a16:creationId xmlns:a16="http://schemas.microsoft.com/office/drawing/2014/main" id="{62BE0AF9-7A92-418F-B5CC-90102B894377}"/>
              </a:ext>
            </a:extLst>
          </p:cNvPr>
          <p:cNvSpPr txBox="1"/>
          <p:nvPr/>
        </p:nvSpPr>
        <p:spPr>
          <a:xfrm>
            <a:off x="436062" y="4399855"/>
            <a:ext cx="3585679" cy="2031325"/>
          </a:xfrm>
          <a:prstGeom prst="rect">
            <a:avLst/>
          </a:prstGeom>
          <a:noFill/>
        </p:spPr>
        <p:txBody>
          <a:bodyPr wrap="square" rtlCol="0">
            <a:spAutoFit/>
          </a:bodyPr>
          <a:lstStyle/>
          <a:p>
            <a:pPr marL="0" marR="0" lvl="0" indent="0" algn="l" defTabSz="914263"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dirty="0">
                <a:ln>
                  <a:noFill/>
                </a:ln>
                <a:solidFill>
                  <a:srgbClr val="FFC000">
                    <a:lumMod val="20000"/>
                    <a:lumOff val="80000"/>
                  </a:srgbClr>
                </a:solidFill>
                <a:effectLst/>
                <a:uLnTx/>
                <a:uFillTx/>
                <a:latin typeface="Calibri" panose="020F0502020204030204" pitchFamily="34" charset="0"/>
                <a:ea typeface="Calibri" panose="020F0502020204030204" pitchFamily="34" charset="0"/>
                <a:cs typeface="Arial" panose="020B0604020202020204" pitchFamily="34" charset="0"/>
              </a:rPr>
              <a:t>Not </a:t>
            </a:r>
            <a:r>
              <a:rPr kumimoji="0" lang="en-AU" sz="1800" b="0" i="0" u="none" strike="noStrike" kern="1200" cap="none" spc="0" normalizeH="0" baseline="0" noProof="0" dirty="0" err="1">
                <a:ln>
                  <a:noFill/>
                </a:ln>
                <a:solidFill>
                  <a:srgbClr val="FFC000">
                    <a:lumMod val="20000"/>
                    <a:lumOff val="80000"/>
                  </a:srgbClr>
                </a:solidFill>
                <a:effectLst/>
                <a:uLnTx/>
                <a:uFillTx/>
                <a:latin typeface="Calibri" panose="020F0502020204030204" pitchFamily="34" charset="0"/>
                <a:ea typeface="Calibri" panose="020F0502020204030204" pitchFamily="34" charset="0"/>
                <a:cs typeface="Arial" panose="020B0604020202020204" pitchFamily="34" charset="0"/>
              </a:rPr>
              <a:t>moralisi</a:t>
            </a:r>
            <a:r>
              <a:rPr lang="en-AU" dirty="0">
                <a:solidFill>
                  <a:srgbClr val="FFC000">
                    <a:lumMod val="20000"/>
                    <a:lumOff val="80000"/>
                  </a:srgbClr>
                </a:solidFill>
                <a:latin typeface="Calibri" panose="020F0502020204030204" pitchFamily="34" charset="0"/>
                <a:ea typeface="Calibri" panose="020F0502020204030204" pitchFamily="34" charset="0"/>
                <a:cs typeface="Arial" panose="020B0604020202020204" pitchFamily="34" charset="0"/>
              </a:rPr>
              <a:t>ng at him, not shaming him, not modelling an ‘I’m right, I have the answers, you’re wrong’ type approach… but rather, inviting him to look at, explore and grapple with things together, based on a genuine sense of curiosity</a:t>
            </a:r>
            <a:endParaRPr kumimoji="0" lang="en-AU" sz="18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65006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 name="Rectangle 70">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63"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2EF74D2-EDCD-4BA0-BACB-52807E1E429D}"/>
              </a:ext>
            </a:extLst>
          </p:cNvPr>
          <p:cNvSpPr>
            <a:spLocks noGrp="1"/>
          </p:cNvSpPr>
          <p:nvPr>
            <p:ph type="title"/>
          </p:nvPr>
        </p:nvSpPr>
        <p:spPr>
          <a:xfrm>
            <a:off x="834390" y="662939"/>
            <a:ext cx="2845191" cy="3237579"/>
          </a:xfrm>
        </p:spPr>
        <p:txBody>
          <a:bodyPr>
            <a:normAutofit/>
          </a:bodyPr>
          <a:lstStyle/>
          <a:p>
            <a:r>
              <a:rPr lang="en-AU" sz="3500" dirty="0">
                <a:solidFill>
                  <a:srgbClr val="FFFFFF"/>
                </a:solidFill>
              </a:rPr>
              <a:t>Visual conversations</a:t>
            </a:r>
          </a:p>
        </p:txBody>
      </p:sp>
      <p:sp>
        <p:nvSpPr>
          <p:cNvPr id="85" name="Rectangle 72">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63"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86" name="Rectangle 74">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63"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ontent Placeholder 4">
            <a:extLst>
              <a:ext uri="{FF2B5EF4-FFF2-40B4-BE49-F238E27FC236}">
                <a16:creationId xmlns:a16="http://schemas.microsoft.com/office/drawing/2014/main" id="{8DB9F0F8-4318-4E29-8418-C31E9A71E8DC}"/>
              </a:ext>
            </a:extLst>
          </p:cNvPr>
          <p:cNvSpPr>
            <a:spLocks noGrp="1"/>
          </p:cNvSpPr>
          <p:nvPr>
            <p:ph idx="1"/>
          </p:nvPr>
        </p:nvSpPr>
        <p:spPr>
          <a:xfrm>
            <a:off x="4584032" y="657279"/>
            <a:ext cx="6906125" cy="5593988"/>
          </a:xfrm>
        </p:spPr>
        <p:txBody>
          <a:bodyPr anchor="ctr">
            <a:normAutofit fontScale="92500" lnSpcReduction="10000"/>
          </a:bodyPr>
          <a:lstStyle/>
          <a:p>
            <a:r>
              <a:rPr lang="en-AU" sz="1800" dirty="0"/>
              <a:t>Iceberg</a:t>
            </a:r>
          </a:p>
          <a:p>
            <a:pPr marL="265113" indent="0">
              <a:buNone/>
            </a:pPr>
            <a:r>
              <a:rPr lang="en-AU" sz="1500" dirty="0">
                <a:solidFill>
                  <a:srgbClr val="2F5597"/>
                </a:solidFill>
              </a:rPr>
              <a:t>“We find the analogy of an iceberg to be really useful with the Dads we work with. Can I draw one here to explain?... At the top of the iceberg, above the waterline, is stuff that we find that fathers are often aware of about their behaviour and about how their family members are feeling around them… Below the waterline, is a whole bunch of stuff that’s harder to look at, things like the impacts of their behaviour on their children, or the thoughts that go through the man’s mind when he’s feeling really stressed or angry, the types of thoughts that he might stew on that aren’t helpful for him to stay calm and to respond in the best way… Looking underneath the waterline is hard, but there’s no way to sugar coat this, being the best you can be for your kids involves hard work as well as lots of personal rewards…”</a:t>
            </a:r>
          </a:p>
          <a:p>
            <a:r>
              <a:rPr lang="en-AU" sz="1800" dirty="0"/>
              <a:t>Drawing DFV incidents, where his children were at the time, etc.</a:t>
            </a:r>
          </a:p>
          <a:p>
            <a:r>
              <a:rPr lang="en-AU" sz="1800" dirty="0"/>
              <a:t>Use of videos – e.g., Steve and Belinda from Not in My House to stimulate explorations of social violence; Luke Batty Foundation digital stories</a:t>
            </a:r>
          </a:p>
          <a:p>
            <a:r>
              <a:rPr lang="en-AU" sz="1800" dirty="0"/>
              <a:t>Responsibility Timeline</a:t>
            </a:r>
          </a:p>
          <a:p>
            <a:r>
              <a:rPr lang="en-AU" sz="1800" dirty="0"/>
              <a:t>Safety, Trust and Respect Graph</a:t>
            </a:r>
          </a:p>
          <a:p>
            <a:r>
              <a:rPr lang="en-AU" sz="1800" dirty="0"/>
              <a:t>Shame Pit</a:t>
            </a:r>
          </a:p>
          <a:p>
            <a:r>
              <a:rPr lang="en-AU" sz="1800" dirty="0"/>
              <a:t>Looking back over the entirety of the footy match to determine where a player went wrong – an analogy of the need for users of DFV to </a:t>
            </a:r>
            <a:r>
              <a:rPr lang="en-AU" sz="1800" b="1" dirty="0"/>
              <a:t>look back at (the entirety or at least most) of their past behaviour – to bring their past behaviour into their present awareness – in order to make different choices towards a better future</a:t>
            </a:r>
            <a:endParaRPr lang="en-AU" sz="1800" dirty="0"/>
          </a:p>
        </p:txBody>
      </p:sp>
      <p:sp>
        <p:nvSpPr>
          <p:cNvPr id="3" name="TextBox 2">
            <a:extLst>
              <a:ext uri="{FF2B5EF4-FFF2-40B4-BE49-F238E27FC236}">
                <a16:creationId xmlns:a16="http://schemas.microsoft.com/office/drawing/2014/main" id="{62BE0AF9-7A92-418F-B5CC-90102B894377}"/>
              </a:ext>
            </a:extLst>
          </p:cNvPr>
          <p:cNvSpPr txBox="1"/>
          <p:nvPr/>
        </p:nvSpPr>
        <p:spPr>
          <a:xfrm>
            <a:off x="496221" y="4423919"/>
            <a:ext cx="3377653" cy="1923604"/>
          </a:xfrm>
          <a:prstGeom prst="rect">
            <a:avLst/>
          </a:prstGeom>
          <a:noFill/>
        </p:spPr>
        <p:txBody>
          <a:bodyPr wrap="square" rtlCol="0">
            <a:spAutoFit/>
          </a:bodyPr>
          <a:lstStyle/>
          <a:p>
            <a:pPr marL="0" marR="0" lvl="0" indent="0" algn="l" defTabSz="914263" rtl="0" eaLnBrk="1" fontAlgn="auto" latinLnBrk="0" hangingPunct="1">
              <a:lnSpc>
                <a:spcPct val="100000"/>
              </a:lnSpc>
              <a:spcBef>
                <a:spcPts val="0"/>
              </a:spcBef>
              <a:spcAft>
                <a:spcPts val="0"/>
              </a:spcAft>
              <a:buClrTx/>
              <a:buSzTx/>
              <a:buFontTx/>
              <a:buNone/>
              <a:tabLst/>
              <a:defRPr/>
            </a:pPr>
            <a:r>
              <a:rPr kumimoji="0" lang="en-AU" sz="1700" b="0" i="0" u="none" strike="noStrike" kern="1200" cap="none" spc="0" normalizeH="0" baseline="0" noProof="0" dirty="0">
                <a:ln>
                  <a:noFill/>
                </a:ln>
                <a:solidFill>
                  <a:srgbClr val="FFC000">
                    <a:lumMod val="20000"/>
                    <a:lumOff val="80000"/>
                  </a:srgbClr>
                </a:solidFill>
                <a:effectLst/>
                <a:uLnTx/>
                <a:uFillTx/>
                <a:latin typeface="Calibri" panose="020F0502020204030204" pitchFamily="34" charset="0"/>
                <a:ea typeface="Calibri" panose="020F0502020204030204" pitchFamily="34" charset="0"/>
                <a:cs typeface="Arial" panose="020B0604020202020204" pitchFamily="34" charset="0"/>
              </a:rPr>
              <a:t>A visual prompt, </a:t>
            </a:r>
            <a:r>
              <a:rPr lang="en-AU" sz="1700" dirty="0">
                <a:solidFill>
                  <a:srgbClr val="FFC000">
                    <a:lumMod val="20000"/>
                    <a:lumOff val="80000"/>
                  </a:srgbClr>
                </a:solidFill>
                <a:latin typeface="Calibri" panose="020F0502020204030204" pitchFamily="34" charset="0"/>
                <a:ea typeface="Calibri" panose="020F0502020204030204" pitchFamily="34" charset="0"/>
                <a:cs typeface="Arial" panose="020B0604020202020204" pitchFamily="34" charset="0"/>
              </a:rPr>
              <a:t>visual concept, diagram or visual analogy is a way to invite him into explorations of new ideas or concepts… something to hang the conversation off and to aid his memory of and deepening of the explorations over time</a:t>
            </a:r>
            <a:endParaRPr kumimoji="0" lang="en-AU" sz="1700" b="0" i="0" u="none" strike="noStrike" kern="1200" cap="none" spc="0" normalizeH="0" baseline="0" noProof="0" dirty="0">
              <a:ln>
                <a:noFill/>
              </a:ln>
              <a:solidFill>
                <a:srgbClr val="FFC000">
                  <a:lumMod val="20000"/>
                  <a:lumOff val="80000"/>
                </a:srgbClr>
              </a:solidFill>
              <a:effectLst/>
              <a:uLnTx/>
              <a:uFillTx/>
              <a:latin typeface="Calibri" panose="020F0502020204030204"/>
            </a:endParaRPr>
          </a:p>
        </p:txBody>
      </p:sp>
    </p:spTree>
    <p:extLst>
      <p:ext uri="{BB962C8B-B14F-4D97-AF65-F5344CB8AC3E}">
        <p14:creationId xmlns:p14="http://schemas.microsoft.com/office/powerpoint/2010/main" val="1736541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 name="Rectangle 90">
            <a:extLst>
              <a:ext uri="{FF2B5EF4-FFF2-40B4-BE49-F238E27FC236}">
                <a16:creationId xmlns:a16="http://schemas.microsoft.com/office/drawing/2014/main" id="{9F7D788E-2C1B-4EF4-8719-12613771FF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452"/>
          </a:xfrm>
          <a:prstGeom prst="rect">
            <a:avLst/>
          </a:prstGeom>
          <a:solidFill>
            <a:srgbClr val="40404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EF74D2-EDCD-4BA0-BACB-52807E1E429D}"/>
              </a:ext>
            </a:extLst>
          </p:cNvPr>
          <p:cNvSpPr>
            <a:spLocks noGrp="1"/>
          </p:cNvSpPr>
          <p:nvPr>
            <p:ph type="title"/>
          </p:nvPr>
        </p:nvSpPr>
        <p:spPr>
          <a:xfrm>
            <a:off x="392270" y="3898039"/>
            <a:ext cx="6053558" cy="2424774"/>
          </a:xfrm>
        </p:spPr>
        <p:txBody>
          <a:bodyPr vert="horz" lIns="91440" tIns="45720" rIns="91440" bIns="45720" rtlCol="0" anchor="ctr">
            <a:normAutofit fontScale="90000"/>
          </a:bodyPr>
          <a:lstStyle/>
          <a:p>
            <a:pPr defTabSz="914400">
              <a:spcBef>
                <a:spcPts val="2400"/>
              </a:spcBef>
            </a:pPr>
            <a:r>
              <a:rPr lang="en-US" kern="1200" dirty="0">
                <a:solidFill>
                  <a:srgbClr val="FFFFFF"/>
                </a:solidFill>
                <a:latin typeface="+mj-lt"/>
                <a:ea typeface="+mj-ea"/>
                <a:cs typeface="+mj-cs"/>
              </a:rPr>
              <a:t>Managing yourself as the practitioner</a:t>
            </a:r>
            <a:br>
              <a:rPr lang="en-US" sz="2700" kern="1200" dirty="0">
                <a:solidFill>
                  <a:srgbClr val="FFFFFF"/>
                </a:solidFill>
                <a:latin typeface="+mj-lt"/>
                <a:ea typeface="+mj-ea"/>
                <a:cs typeface="+mj-cs"/>
              </a:rPr>
            </a:br>
            <a:br>
              <a:rPr lang="en-US" sz="2700" kern="1200" dirty="0">
                <a:solidFill>
                  <a:srgbClr val="FFFFFF"/>
                </a:solidFill>
                <a:latin typeface="+mj-lt"/>
                <a:ea typeface="+mj-ea"/>
                <a:cs typeface="+mj-cs"/>
              </a:rPr>
            </a:br>
            <a:r>
              <a:rPr kumimoji="0" lang="en-US" sz="2200" b="0" i="0" u="none" strike="noStrike" cap="none" spc="0" normalizeH="0" baseline="0" noProof="0" dirty="0">
                <a:ln>
                  <a:noFill/>
                </a:ln>
                <a:solidFill>
                  <a:schemeClr val="accent4">
                    <a:lumMod val="20000"/>
                    <a:lumOff val="80000"/>
                  </a:schemeClr>
                </a:solidFill>
                <a:effectLst/>
                <a:uLnTx/>
                <a:uFillTx/>
              </a:rPr>
              <a:t>What</a:t>
            </a:r>
            <a:r>
              <a:rPr kumimoji="0" lang="en-US" sz="2200" b="0" i="0" u="none" strike="noStrike" cap="none" spc="0" normalizeH="0" noProof="0" dirty="0">
                <a:ln>
                  <a:noFill/>
                </a:ln>
                <a:solidFill>
                  <a:schemeClr val="accent4">
                    <a:lumMod val="20000"/>
                    <a:lumOff val="80000"/>
                  </a:schemeClr>
                </a:solidFill>
                <a:effectLst/>
                <a:uLnTx/>
                <a:uFillTx/>
              </a:rPr>
              <a:t> types of clients, and in what types of circumstances, might you be tempted to take a collusive or coercive approach? </a:t>
            </a:r>
            <a:br>
              <a:rPr kumimoji="0" lang="en-US" sz="2200" b="0" i="0" u="none" strike="noStrike" cap="none" spc="0" normalizeH="0" noProof="0" dirty="0">
                <a:ln>
                  <a:noFill/>
                </a:ln>
                <a:solidFill>
                  <a:schemeClr val="accent4">
                    <a:lumMod val="20000"/>
                    <a:lumOff val="80000"/>
                  </a:schemeClr>
                </a:solidFill>
                <a:effectLst/>
                <a:uLnTx/>
                <a:uFillTx/>
              </a:rPr>
            </a:br>
            <a:br>
              <a:rPr kumimoji="0" lang="en-US" sz="2200" b="0" i="0" u="none" strike="noStrike" cap="none" spc="0" normalizeH="0" noProof="0" dirty="0">
                <a:ln>
                  <a:noFill/>
                </a:ln>
                <a:solidFill>
                  <a:schemeClr val="accent4">
                    <a:lumMod val="20000"/>
                    <a:lumOff val="80000"/>
                  </a:schemeClr>
                </a:solidFill>
                <a:effectLst/>
                <a:uLnTx/>
                <a:uFillTx/>
              </a:rPr>
            </a:br>
            <a:r>
              <a:rPr kumimoji="0" lang="en-US" sz="2200" b="0" i="0" u="none" strike="noStrike" cap="none" spc="0" normalizeH="0" noProof="0" dirty="0">
                <a:ln>
                  <a:noFill/>
                </a:ln>
                <a:solidFill>
                  <a:schemeClr val="accent4">
                    <a:lumMod val="20000"/>
                    <a:lumOff val="80000"/>
                  </a:schemeClr>
                </a:solidFill>
                <a:effectLst/>
                <a:uLnTx/>
                <a:uFillTx/>
              </a:rPr>
              <a:t>What might you need to be aware of about/within yourself so that you don’t drift away from the mid-point?</a:t>
            </a:r>
            <a:br>
              <a:rPr kumimoji="0" lang="en-US" sz="4400" b="0" i="0" u="none" strike="noStrike" cap="none" spc="0" normalizeH="0" baseline="0" noProof="0" dirty="0">
                <a:ln>
                  <a:noFill/>
                </a:ln>
                <a:effectLst/>
                <a:uLnTx/>
                <a:uFillTx/>
              </a:rPr>
            </a:br>
            <a:endParaRPr lang="en-US" kern="1200" dirty="0">
              <a:solidFill>
                <a:srgbClr val="FFFFFF"/>
              </a:solidFill>
              <a:latin typeface="+mj-lt"/>
              <a:ea typeface="+mj-ea"/>
              <a:cs typeface="+mj-cs"/>
            </a:endParaRPr>
          </a:p>
        </p:txBody>
      </p:sp>
      <p:sp>
        <p:nvSpPr>
          <p:cNvPr id="93" name="Freeform: Shape 92">
            <a:extLst>
              <a:ext uri="{FF2B5EF4-FFF2-40B4-BE49-F238E27FC236}">
                <a16:creationId xmlns:a16="http://schemas.microsoft.com/office/drawing/2014/main" id="{7C54E824-C0F4-480B-BC88-689F50C45F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6199" y="548"/>
            <a:ext cx="4349752" cy="3142889"/>
          </a:xfrm>
          <a:custGeom>
            <a:avLst/>
            <a:gdLst>
              <a:gd name="connsiteX0" fmla="*/ 229420 w 4349752"/>
              <a:gd name="connsiteY0" fmla="*/ 0 h 3142889"/>
              <a:gd name="connsiteX1" fmla="*/ 4120333 w 4349752"/>
              <a:gd name="connsiteY1" fmla="*/ 0 h 3142889"/>
              <a:gd name="connsiteX2" fmla="*/ 4178840 w 4349752"/>
              <a:gd name="connsiteY2" fmla="*/ 121453 h 3142889"/>
              <a:gd name="connsiteX3" fmla="*/ 4349752 w 4349752"/>
              <a:gd name="connsiteY3" fmla="*/ 968013 h 3142889"/>
              <a:gd name="connsiteX4" fmla="*/ 2174876 w 4349752"/>
              <a:gd name="connsiteY4" fmla="*/ 3142889 h 3142889"/>
              <a:gd name="connsiteX5" fmla="*/ 0 w 4349752"/>
              <a:gd name="connsiteY5" fmla="*/ 968013 h 3142889"/>
              <a:gd name="connsiteX6" fmla="*/ 170913 w 4349752"/>
              <a:gd name="connsiteY6" fmla="*/ 121453 h 3142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9752" h="3142889">
                <a:moveTo>
                  <a:pt x="229420" y="0"/>
                </a:moveTo>
                <a:lnTo>
                  <a:pt x="4120333" y="0"/>
                </a:lnTo>
                <a:lnTo>
                  <a:pt x="4178840" y="121453"/>
                </a:lnTo>
                <a:cubicBezTo>
                  <a:pt x="4288894" y="381652"/>
                  <a:pt x="4349752" y="667725"/>
                  <a:pt x="4349752" y="968013"/>
                </a:cubicBezTo>
                <a:cubicBezTo>
                  <a:pt x="4349752" y="2169164"/>
                  <a:pt x="3376027" y="3142889"/>
                  <a:pt x="2174876" y="3142889"/>
                </a:cubicBezTo>
                <a:cubicBezTo>
                  <a:pt x="973725" y="3142889"/>
                  <a:pt x="0" y="2169164"/>
                  <a:pt x="0" y="968013"/>
                </a:cubicBezTo>
                <a:cubicBezTo>
                  <a:pt x="0" y="667725"/>
                  <a:pt x="60858" y="381652"/>
                  <a:pt x="170913" y="12145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5" name="Freeform: Shape 94">
            <a:extLst>
              <a:ext uri="{FF2B5EF4-FFF2-40B4-BE49-F238E27FC236}">
                <a16:creationId xmlns:a16="http://schemas.microsoft.com/office/drawing/2014/main" id="{58DEA6A1-FC5C-4E6E-BBBF-7E472949B3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53759" y="1421356"/>
            <a:ext cx="4538241" cy="5436644"/>
          </a:xfrm>
          <a:custGeom>
            <a:avLst/>
            <a:gdLst>
              <a:gd name="connsiteX0" fmla="*/ 3084645 w 4538241"/>
              <a:gd name="connsiteY0" fmla="*/ 0 h 5436644"/>
              <a:gd name="connsiteX1" fmla="*/ 4285328 w 4538241"/>
              <a:gd name="connsiteY1" fmla="*/ 242407 h 5436644"/>
              <a:gd name="connsiteX2" fmla="*/ 4538241 w 4538241"/>
              <a:gd name="connsiteY2" fmla="*/ 364242 h 5436644"/>
              <a:gd name="connsiteX3" fmla="*/ 4538241 w 4538241"/>
              <a:gd name="connsiteY3" fmla="*/ 5436644 h 5436644"/>
              <a:gd name="connsiteX4" fmla="*/ 1091428 w 4538241"/>
              <a:gd name="connsiteY4" fmla="*/ 5436644 h 5436644"/>
              <a:gd name="connsiteX5" fmla="*/ 903472 w 4538241"/>
              <a:gd name="connsiteY5" fmla="*/ 5265818 h 5436644"/>
              <a:gd name="connsiteX6" fmla="*/ 0 w 4538241"/>
              <a:gd name="connsiteY6" fmla="*/ 3084645 h 5436644"/>
              <a:gd name="connsiteX7" fmla="*/ 3084645 w 4538241"/>
              <a:gd name="connsiteY7" fmla="*/ 0 h 5436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38241" h="5436644">
                <a:moveTo>
                  <a:pt x="3084645" y="0"/>
                </a:moveTo>
                <a:cubicBezTo>
                  <a:pt x="3510546" y="0"/>
                  <a:pt x="3916286" y="86315"/>
                  <a:pt x="4285328" y="242407"/>
                </a:cubicBezTo>
                <a:lnTo>
                  <a:pt x="4538241" y="364242"/>
                </a:lnTo>
                <a:lnTo>
                  <a:pt x="4538241" y="5436644"/>
                </a:lnTo>
                <a:lnTo>
                  <a:pt x="1091428" y="5436644"/>
                </a:lnTo>
                <a:lnTo>
                  <a:pt x="903472" y="5265818"/>
                </a:lnTo>
                <a:cubicBezTo>
                  <a:pt x="345261" y="4707608"/>
                  <a:pt x="0" y="3936446"/>
                  <a:pt x="0" y="3084645"/>
                </a:cubicBezTo>
                <a:cubicBezTo>
                  <a:pt x="0" y="1381043"/>
                  <a:pt x="1381043" y="0"/>
                  <a:pt x="3084645"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7" name="Freeform: Shape 96">
            <a:extLst>
              <a:ext uri="{FF2B5EF4-FFF2-40B4-BE49-F238E27FC236}">
                <a16:creationId xmlns:a16="http://schemas.microsoft.com/office/drawing/2014/main" id="{96AAAC3B-1954-46B7-BBAC-27DFF5B529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9395" y="0"/>
            <a:ext cx="4023360" cy="2980240"/>
          </a:xfrm>
          <a:custGeom>
            <a:avLst/>
            <a:gdLst>
              <a:gd name="connsiteX0" fmla="*/ 248676 w 4023360"/>
              <a:gd name="connsiteY0" fmla="*/ 0 h 2980240"/>
              <a:gd name="connsiteX1" fmla="*/ 3774684 w 4023360"/>
              <a:gd name="connsiteY1" fmla="*/ 0 h 2980240"/>
              <a:gd name="connsiteX2" fmla="*/ 3780561 w 4023360"/>
              <a:gd name="connsiteY2" fmla="*/ 9674 h 2980240"/>
              <a:gd name="connsiteX3" fmla="*/ 4023360 w 4023360"/>
              <a:gd name="connsiteY3" fmla="*/ 968560 h 2980240"/>
              <a:gd name="connsiteX4" fmla="*/ 2011680 w 4023360"/>
              <a:gd name="connsiteY4" fmla="*/ 2980240 h 2980240"/>
              <a:gd name="connsiteX5" fmla="*/ 0 w 4023360"/>
              <a:gd name="connsiteY5" fmla="*/ 968560 h 2980240"/>
              <a:gd name="connsiteX6" fmla="*/ 242799 w 4023360"/>
              <a:gd name="connsiteY6" fmla="*/ 9674 h 2980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23360" h="2980240">
                <a:moveTo>
                  <a:pt x="248676" y="0"/>
                </a:moveTo>
                <a:lnTo>
                  <a:pt x="3774684" y="0"/>
                </a:lnTo>
                <a:lnTo>
                  <a:pt x="3780561" y="9674"/>
                </a:lnTo>
                <a:cubicBezTo>
                  <a:pt x="3935405" y="294716"/>
                  <a:pt x="4023360" y="621366"/>
                  <a:pt x="4023360" y="968560"/>
                </a:cubicBezTo>
                <a:cubicBezTo>
                  <a:pt x="4023360" y="2079580"/>
                  <a:pt x="3122700" y="2980240"/>
                  <a:pt x="2011680" y="2980240"/>
                </a:cubicBezTo>
                <a:cubicBezTo>
                  <a:pt x="900660" y="2980240"/>
                  <a:pt x="0" y="2079580"/>
                  <a:pt x="0" y="968560"/>
                </a:cubicBezTo>
                <a:cubicBezTo>
                  <a:pt x="0" y="621366"/>
                  <a:pt x="87955" y="294716"/>
                  <a:pt x="242799" y="967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ontent Placeholder 4">
            <a:extLst>
              <a:ext uri="{FF2B5EF4-FFF2-40B4-BE49-F238E27FC236}">
                <a16:creationId xmlns:a16="http://schemas.microsoft.com/office/drawing/2014/main" id="{8DB9F0F8-4318-4E29-8418-C31E9A71E8DC}"/>
              </a:ext>
            </a:extLst>
          </p:cNvPr>
          <p:cNvSpPr>
            <a:spLocks noGrp="1"/>
          </p:cNvSpPr>
          <p:nvPr>
            <p:ph idx="1"/>
          </p:nvPr>
        </p:nvSpPr>
        <p:spPr>
          <a:xfrm>
            <a:off x="3920491" y="344957"/>
            <a:ext cx="3733266" cy="2198886"/>
          </a:xfrm>
        </p:spPr>
        <p:txBody>
          <a:bodyPr vert="horz" lIns="91440" tIns="45720" rIns="91440" bIns="45720" rtlCol="0" anchor="ctr">
            <a:normAutofit/>
          </a:bodyPr>
          <a:lstStyle/>
          <a:p>
            <a:pPr marL="0" indent="0" defTabSz="914400">
              <a:lnSpc>
                <a:spcPct val="95000"/>
              </a:lnSpc>
              <a:spcBef>
                <a:spcPts val="0"/>
              </a:spcBef>
              <a:spcAft>
                <a:spcPts val="1200"/>
              </a:spcAft>
              <a:buNone/>
            </a:pPr>
            <a:r>
              <a:rPr lang="en-US" sz="2000" dirty="0"/>
              <a:t>We need to think about </a:t>
            </a:r>
            <a:r>
              <a:rPr lang="en-US" sz="2000" b="1" dirty="0"/>
              <a:t>each father</a:t>
            </a:r>
            <a:r>
              <a:rPr lang="en-US" sz="2000" dirty="0"/>
              <a:t> simultaneously in two ways… as someone who is not defined by his worst behaviour, as capable of much better than his violent &amp; controlling behaviour</a:t>
            </a:r>
          </a:p>
          <a:p>
            <a:pPr indent="-228600" defTabSz="914400"/>
            <a:endParaRPr lang="en-US" sz="2000" dirty="0"/>
          </a:p>
        </p:txBody>
      </p:sp>
      <p:sp>
        <p:nvSpPr>
          <p:cNvPr id="99" name="Freeform: Shape 98">
            <a:extLst>
              <a:ext uri="{FF2B5EF4-FFF2-40B4-BE49-F238E27FC236}">
                <a16:creationId xmlns:a16="http://schemas.microsoft.com/office/drawing/2014/main" id="{A5AD6500-BB62-4AAC-9D2F-C10DDC90CB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16897" y="1584494"/>
            <a:ext cx="4375105" cy="5273507"/>
          </a:xfrm>
          <a:custGeom>
            <a:avLst/>
            <a:gdLst>
              <a:gd name="connsiteX0" fmla="*/ 2921508 w 4375105"/>
              <a:gd name="connsiteY0" fmla="*/ 0 h 5273507"/>
              <a:gd name="connsiteX1" fmla="*/ 4314072 w 4375105"/>
              <a:gd name="connsiteY1" fmla="*/ 352611 h 5273507"/>
              <a:gd name="connsiteX2" fmla="*/ 4375105 w 4375105"/>
              <a:gd name="connsiteY2" fmla="*/ 389689 h 5273507"/>
              <a:gd name="connsiteX3" fmla="*/ 4375105 w 4375105"/>
              <a:gd name="connsiteY3" fmla="*/ 5273507 h 5273507"/>
              <a:gd name="connsiteX4" fmla="*/ 1193705 w 4375105"/>
              <a:gd name="connsiteY4" fmla="*/ 5273507 h 5273507"/>
              <a:gd name="connsiteX5" fmla="*/ 1063158 w 4375105"/>
              <a:gd name="connsiteY5" fmla="*/ 5175886 h 5273507"/>
              <a:gd name="connsiteX6" fmla="*/ 0 w 4375105"/>
              <a:gd name="connsiteY6" fmla="*/ 2921508 h 5273507"/>
              <a:gd name="connsiteX7" fmla="*/ 2921508 w 4375105"/>
              <a:gd name="connsiteY7" fmla="*/ 0 h 5273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5105" h="5273507">
                <a:moveTo>
                  <a:pt x="2921508" y="0"/>
                </a:moveTo>
                <a:cubicBezTo>
                  <a:pt x="3425728" y="0"/>
                  <a:pt x="3900114" y="127735"/>
                  <a:pt x="4314072" y="352611"/>
                </a:cubicBezTo>
                <a:lnTo>
                  <a:pt x="4375105" y="389689"/>
                </a:lnTo>
                <a:lnTo>
                  <a:pt x="4375105" y="5273507"/>
                </a:lnTo>
                <a:lnTo>
                  <a:pt x="1193705" y="5273507"/>
                </a:lnTo>
                <a:lnTo>
                  <a:pt x="1063158" y="5175886"/>
                </a:lnTo>
                <a:cubicBezTo>
                  <a:pt x="413861" y="4640038"/>
                  <a:pt x="0" y="3829104"/>
                  <a:pt x="0" y="2921508"/>
                </a:cubicBezTo>
                <a:cubicBezTo>
                  <a:pt x="0" y="1308004"/>
                  <a:pt x="1308004" y="0"/>
                  <a:pt x="292150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62BE0AF9-7A92-418F-B5CC-90102B894377}"/>
              </a:ext>
            </a:extLst>
          </p:cNvPr>
          <p:cNvSpPr txBox="1"/>
          <p:nvPr/>
        </p:nvSpPr>
        <p:spPr>
          <a:xfrm>
            <a:off x="8452379" y="2276208"/>
            <a:ext cx="3625321" cy="4213008"/>
          </a:xfrm>
          <a:prstGeom prst="rect">
            <a:avLst/>
          </a:prstGeom>
        </p:spPr>
        <p:txBody>
          <a:bodyPr vert="horz" lIns="91440" tIns="45720" rIns="91440" bIns="45720" rtlCol="0" anchor="ctr">
            <a:normAutofit/>
          </a:bodyPr>
          <a:lstStyle/>
          <a:p>
            <a:pPr marR="0" lvl="0" defTabSz="914400" fontAlgn="auto">
              <a:lnSpc>
                <a:spcPct val="95000"/>
              </a:lnSpc>
              <a:spcBef>
                <a:spcPts val="0"/>
              </a:spcBef>
              <a:spcAft>
                <a:spcPts val="1800"/>
              </a:spcAft>
              <a:buClrTx/>
              <a:buSzTx/>
              <a:tabLst/>
              <a:defRPr/>
            </a:pPr>
            <a:r>
              <a:rPr kumimoji="0" lang="en-US" sz="2000" b="0" i="0" u="none" strike="noStrike" cap="none" spc="0" normalizeH="0" baseline="0" noProof="0" dirty="0">
                <a:ln>
                  <a:noFill/>
                </a:ln>
                <a:effectLst/>
                <a:uLnTx/>
                <a:uFillTx/>
              </a:rPr>
              <a:t>AND as someone</a:t>
            </a:r>
            <a:r>
              <a:rPr kumimoji="0" lang="en-US" sz="2000" b="0" i="0" u="none" strike="noStrike" cap="none" spc="0" normalizeH="0" noProof="0" dirty="0">
                <a:ln>
                  <a:noFill/>
                </a:ln>
                <a:effectLst/>
                <a:uLnTx/>
                <a:uFillTx/>
              </a:rPr>
              <a:t> who is likely to be using violent and controlling behaviour (far) worse than what we know </a:t>
            </a:r>
            <a:r>
              <a:rPr lang="en-US" sz="2000" dirty="0">
                <a:sym typeface="Wingdings" panose="05000000000000000000" pitchFamily="2" charset="2"/>
              </a:rPr>
              <a:t> </a:t>
            </a:r>
            <a:r>
              <a:rPr kumimoji="0" lang="en-US" sz="2000" b="0" i="0" u="none" strike="noStrike" cap="none" spc="0" normalizeH="0" noProof="0" dirty="0">
                <a:ln>
                  <a:noFill/>
                </a:ln>
                <a:effectLst/>
                <a:uLnTx/>
                <a:uFillTx/>
              </a:rPr>
              <a:t>that there is an ugly truth regarding the intent and impacts of his behaviour that might be difficult even for us as the practitioner to acknowledge</a:t>
            </a:r>
            <a:endParaRPr lang="en-US" sz="2000" baseline="0" dirty="0"/>
          </a:p>
          <a:p>
            <a:pPr marR="0" lvl="0" defTabSz="914400" fontAlgn="auto">
              <a:lnSpc>
                <a:spcPct val="90000"/>
              </a:lnSpc>
              <a:spcBef>
                <a:spcPts val="0"/>
              </a:spcBef>
              <a:spcAft>
                <a:spcPts val="600"/>
              </a:spcAft>
              <a:buClrTx/>
              <a:buSzTx/>
              <a:tabLst/>
              <a:defRPr/>
            </a:pPr>
            <a:r>
              <a:rPr kumimoji="0" lang="en-US" sz="2000" b="1" i="0" u="none" strike="noStrike" cap="none" spc="0" normalizeH="0" noProof="0" dirty="0">
                <a:ln>
                  <a:noFill/>
                </a:ln>
                <a:solidFill>
                  <a:schemeClr val="accent2">
                    <a:lumMod val="75000"/>
                  </a:schemeClr>
                </a:solidFill>
                <a:effectLst/>
                <a:uLnTx/>
                <a:uFillTx/>
              </a:rPr>
              <a:t>… if we lose sight of either, we can drift into unhelpful and unsafe practice</a:t>
            </a:r>
            <a:endParaRPr kumimoji="0" lang="en-US" sz="2000" b="1" i="0" u="none" strike="noStrike" cap="none" spc="0" normalizeH="0" baseline="0" noProof="0" dirty="0">
              <a:ln>
                <a:noFill/>
              </a:ln>
              <a:solidFill>
                <a:schemeClr val="accent2">
                  <a:lumMod val="75000"/>
                </a:schemeClr>
              </a:solidFill>
              <a:effectLst/>
              <a:uLnTx/>
              <a:uFillTx/>
            </a:endParaRPr>
          </a:p>
        </p:txBody>
      </p:sp>
    </p:spTree>
    <p:extLst>
      <p:ext uri="{BB962C8B-B14F-4D97-AF65-F5344CB8AC3E}">
        <p14:creationId xmlns:p14="http://schemas.microsoft.com/office/powerpoint/2010/main" val="532740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22229" y="495300"/>
            <a:ext cx="10456334" cy="1099457"/>
          </a:xfrm>
        </p:spPr>
        <p:txBody>
          <a:bodyPr>
            <a:normAutofit fontScale="90000"/>
          </a:bodyPr>
          <a:lstStyle/>
          <a:p>
            <a:pPr>
              <a:lnSpc>
                <a:spcPct val="90000"/>
              </a:lnSpc>
            </a:pPr>
            <a:r>
              <a:rPr lang="en-AU" dirty="0">
                <a:solidFill>
                  <a:schemeClr val="bg1"/>
                </a:solidFill>
                <a:latin typeface="Calibri Light" panose="020F0302020204030204" pitchFamily="34" charset="0"/>
                <a:cs typeface="Calibri Light" panose="020F0302020204030204" pitchFamily="34" charset="0"/>
              </a:rPr>
              <a:t>Remember: the father’s ‘resistance’ to your invitations for him to explore his behaviour and its impacts might be due to…</a:t>
            </a:r>
          </a:p>
        </p:txBody>
      </p:sp>
      <p:sp>
        <p:nvSpPr>
          <p:cNvPr id="42" name="Isosceles Triangle 41">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4" name="Isosceles Triangle 43">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EAED99FB-D76A-4951-AF6B-C1CB612266AC}"/>
              </a:ext>
            </a:extLst>
          </p:cNvPr>
          <p:cNvGraphicFramePr>
            <a:graphicFrameLocks noGrp="1"/>
          </p:cNvGraphicFramePr>
          <p:nvPr>
            <p:ph idx="1"/>
            <p:extLst>
              <p:ext uri="{D42A27DB-BD31-4B8C-83A1-F6EECF244321}">
                <p14:modId xmlns:p14="http://schemas.microsoft.com/office/powerpoint/2010/main" val="858762109"/>
              </p:ext>
            </p:extLst>
          </p:nvPr>
        </p:nvGraphicFramePr>
        <p:xfrm>
          <a:off x="1286933" y="1708513"/>
          <a:ext cx="9618133" cy="40934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EEF779E3-6902-4D95-BF69-9FE08193783F}"/>
              </a:ext>
            </a:extLst>
          </p:cNvPr>
          <p:cNvSpPr txBox="1"/>
          <p:nvPr/>
        </p:nvSpPr>
        <p:spPr>
          <a:xfrm>
            <a:off x="11087100" y="4137660"/>
            <a:ext cx="1104899" cy="3097530"/>
          </a:xfrm>
          <a:prstGeom prst="rect">
            <a:avLst/>
          </a:prstGeom>
          <a:solidFill>
            <a:schemeClr val="tx1"/>
          </a:solidFill>
        </p:spPr>
        <p:txBody>
          <a:bodyPr wrap="square" rtlCol="0">
            <a:spAutoFit/>
          </a:bodyPr>
          <a:lstStyle/>
          <a:p>
            <a:endParaRPr lang="en-AU" dirty="0"/>
          </a:p>
        </p:txBody>
      </p:sp>
      <p:sp>
        <p:nvSpPr>
          <p:cNvPr id="54" name="TextBox 53">
            <a:extLst>
              <a:ext uri="{FF2B5EF4-FFF2-40B4-BE49-F238E27FC236}">
                <a16:creationId xmlns:a16="http://schemas.microsoft.com/office/drawing/2014/main" id="{7B4B90D3-BA63-46A5-A511-9E4A3BFB58C0}"/>
              </a:ext>
            </a:extLst>
          </p:cNvPr>
          <p:cNvSpPr txBox="1"/>
          <p:nvPr/>
        </p:nvSpPr>
        <p:spPr>
          <a:xfrm>
            <a:off x="0" y="-7620"/>
            <a:ext cx="997373" cy="5666154"/>
          </a:xfrm>
          <a:prstGeom prst="rect">
            <a:avLst/>
          </a:prstGeom>
          <a:solidFill>
            <a:schemeClr val="tx1"/>
          </a:solidFill>
        </p:spPr>
        <p:txBody>
          <a:bodyPr wrap="square" rtlCol="0">
            <a:spAutoFit/>
          </a:bodyPr>
          <a:lstStyle/>
          <a:p>
            <a:endParaRPr lang="en-AU" dirty="0"/>
          </a:p>
        </p:txBody>
      </p:sp>
    </p:spTree>
    <p:extLst>
      <p:ext uri="{BB962C8B-B14F-4D97-AF65-F5344CB8AC3E}">
        <p14:creationId xmlns:p14="http://schemas.microsoft.com/office/powerpoint/2010/main" val="681923396"/>
      </p:ext>
    </p:extLst>
  </p:cSld>
  <p:clrMapOvr>
    <a:masterClrMapping/>
  </p:clrMapOvr>
  <mc:AlternateContent xmlns:mc="http://schemas.openxmlformats.org/markup-compatibility/2006" xmlns:p14="http://schemas.microsoft.com/office/powerpoint/2010/main">
    <mc:Choice Requires="p14">
      <p:transition spd="med" p14:dur="65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 name="Rectangle 70">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82EF74D2-EDCD-4BA0-BACB-52807E1E429D}"/>
              </a:ext>
            </a:extLst>
          </p:cNvPr>
          <p:cNvSpPr>
            <a:spLocks noGrp="1"/>
          </p:cNvSpPr>
          <p:nvPr>
            <p:ph type="title"/>
          </p:nvPr>
        </p:nvSpPr>
        <p:spPr>
          <a:xfrm>
            <a:off x="777240" y="731519"/>
            <a:ext cx="2845191" cy="3237579"/>
          </a:xfrm>
        </p:spPr>
        <p:txBody>
          <a:bodyPr>
            <a:normAutofit/>
          </a:bodyPr>
          <a:lstStyle/>
          <a:p>
            <a:r>
              <a:rPr lang="en-AU" sz="3500" dirty="0">
                <a:solidFill>
                  <a:srgbClr val="FFFFFF"/>
                </a:solidFill>
              </a:rPr>
              <a:t>What is important to listen to in his responses</a:t>
            </a:r>
          </a:p>
        </p:txBody>
      </p:sp>
      <p:sp>
        <p:nvSpPr>
          <p:cNvPr id="85" name="Rectangle 72">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86" name="Rectangle 74">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8DB9F0F8-4318-4E29-8418-C31E9A71E8DC}"/>
              </a:ext>
            </a:extLst>
          </p:cNvPr>
          <p:cNvSpPr>
            <a:spLocks noGrp="1"/>
          </p:cNvSpPr>
          <p:nvPr>
            <p:ph idx="1"/>
          </p:nvPr>
        </p:nvSpPr>
        <p:spPr>
          <a:xfrm>
            <a:off x="4624293" y="569228"/>
            <a:ext cx="6346214" cy="6184182"/>
          </a:xfrm>
        </p:spPr>
        <p:txBody>
          <a:bodyPr anchor="ctr">
            <a:normAutofit fontScale="55000" lnSpcReduction="20000"/>
          </a:bodyPr>
          <a:lstStyle/>
          <a:p>
            <a:pPr>
              <a:lnSpc>
                <a:spcPct val="110000"/>
              </a:lnSpc>
              <a:spcBef>
                <a:spcPts val="0"/>
              </a:spcBef>
              <a:spcAft>
                <a:spcPts val="1200"/>
              </a:spcAft>
            </a:pPr>
            <a:r>
              <a:rPr lang="en-AU" sz="3300" dirty="0"/>
              <a:t>his ‘observable thinking’ – what he might not say directly – but </a:t>
            </a:r>
            <a:r>
              <a:rPr lang="en-AU" sz="3300" b="1" dirty="0"/>
              <a:t>hypotheses</a:t>
            </a:r>
            <a:r>
              <a:rPr lang="en-AU" sz="3300" dirty="0"/>
              <a:t> you can develop about:</a:t>
            </a:r>
          </a:p>
          <a:p>
            <a:pPr lvl="1">
              <a:lnSpc>
                <a:spcPct val="110000"/>
              </a:lnSpc>
              <a:spcBef>
                <a:spcPts val="0"/>
              </a:spcBef>
              <a:spcAft>
                <a:spcPts val="1200"/>
              </a:spcAft>
            </a:pPr>
            <a:r>
              <a:rPr lang="en-AU" sz="3100" dirty="0"/>
              <a:t>the meaning he makes of why he is talking with you today, and of the involvement of your service</a:t>
            </a:r>
          </a:p>
          <a:p>
            <a:pPr lvl="1">
              <a:lnSpc>
                <a:spcPct val="110000"/>
              </a:lnSpc>
              <a:spcBef>
                <a:spcPts val="0"/>
              </a:spcBef>
              <a:spcAft>
                <a:spcPts val="1200"/>
              </a:spcAft>
            </a:pPr>
            <a:r>
              <a:rPr lang="en-AU" sz="3100" dirty="0"/>
              <a:t>the meaning he makes of the involvement of other services</a:t>
            </a:r>
          </a:p>
          <a:p>
            <a:pPr lvl="1">
              <a:lnSpc>
                <a:spcPct val="110000"/>
              </a:lnSpc>
              <a:spcBef>
                <a:spcPts val="0"/>
              </a:spcBef>
              <a:spcAft>
                <a:spcPts val="1200"/>
              </a:spcAft>
            </a:pPr>
            <a:r>
              <a:rPr lang="en-AU" sz="3100" dirty="0"/>
              <a:t>the meaning he makes of key circumstances in his and his family’s life</a:t>
            </a:r>
          </a:p>
          <a:p>
            <a:pPr lvl="1">
              <a:lnSpc>
                <a:spcPct val="110000"/>
              </a:lnSpc>
              <a:spcBef>
                <a:spcPts val="0"/>
              </a:spcBef>
              <a:spcAft>
                <a:spcPts val="1200"/>
              </a:spcAft>
            </a:pPr>
            <a:r>
              <a:rPr lang="en-AU" sz="3100" dirty="0"/>
              <a:t>his beliefs about his role as a father, about his partner, about women in general, about roles in a relationship, about his children, the expectations he has of each family member, the expectations he has of himself, about his rights and responsibilities (and the rights and responsibilities of others), about what family life means to him, etc.</a:t>
            </a:r>
          </a:p>
          <a:p>
            <a:pPr>
              <a:lnSpc>
                <a:spcPct val="110000"/>
              </a:lnSpc>
              <a:spcBef>
                <a:spcPts val="0"/>
              </a:spcBef>
              <a:spcAft>
                <a:spcPts val="1200"/>
              </a:spcAft>
            </a:pPr>
            <a:r>
              <a:rPr lang="en-AU" sz="3300" dirty="0"/>
              <a:t>what he communicates indirectly about his values and aspirations</a:t>
            </a:r>
          </a:p>
          <a:p>
            <a:pPr>
              <a:lnSpc>
                <a:spcPct val="110000"/>
              </a:lnSpc>
              <a:spcBef>
                <a:spcPts val="0"/>
              </a:spcBef>
              <a:spcAft>
                <a:spcPts val="1200"/>
              </a:spcAft>
            </a:pPr>
            <a:r>
              <a:rPr lang="en-AU" sz="3300" dirty="0"/>
              <a:t>his current willingness and ability to deal with shame – his current shame tolerance</a:t>
            </a:r>
          </a:p>
          <a:p>
            <a:endParaRPr lang="en-AU" sz="1400" dirty="0"/>
          </a:p>
        </p:txBody>
      </p:sp>
      <p:sp>
        <p:nvSpPr>
          <p:cNvPr id="3" name="TextBox 2">
            <a:extLst>
              <a:ext uri="{FF2B5EF4-FFF2-40B4-BE49-F238E27FC236}">
                <a16:creationId xmlns:a16="http://schemas.microsoft.com/office/drawing/2014/main" id="{62BE0AF9-7A92-418F-B5CC-90102B894377}"/>
              </a:ext>
            </a:extLst>
          </p:cNvPr>
          <p:cNvSpPr txBox="1"/>
          <p:nvPr/>
        </p:nvSpPr>
        <p:spPr>
          <a:xfrm>
            <a:off x="864064" y="4650695"/>
            <a:ext cx="2758367" cy="1323439"/>
          </a:xfrm>
          <a:prstGeom prst="rect">
            <a:avLst/>
          </a:prstGeom>
          <a:noFill/>
        </p:spPr>
        <p:txBody>
          <a:bodyPr wrap="square" rtlCol="0">
            <a:spAutoFit/>
          </a:bodyPr>
          <a:lstStyle/>
          <a:p>
            <a:r>
              <a:rPr lang="en-AU" sz="2000" dirty="0">
                <a:solidFill>
                  <a:schemeClr val="accent4">
                    <a:lumMod val="20000"/>
                    <a:lumOff val="80000"/>
                  </a:schemeClr>
                </a:solidFill>
                <a:effectLst/>
                <a:latin typeface="Calibri" panose="020F0502020204030204" pitchFamily="34" charset="0"/>
                <a:ea typeface="Calibri" panose="020F0502020204030204" pitchFamily="34" charset="0"/>
                <a:cs typeface="Arial" panose="020B0604020202020204" pitchFamily="34" charset="0"/>
              </a:rPr>
              <a:t>We can learn things about the risk landscape through what he indirectly communicates</a:t>
            </a:r>
            <a:endParaRPr lang="en-AU" sz="2000" dirty="0">
              <a:solidFill>
                <a:schemeClr val="accent4">
                  <a:lumMod val="20000"/>
                  <a:lumOff val="80000"/>
                </a:schemeClr>
              </a:solidFill>
            </a:endParaRPr>
          </a:p>
        </p:txBody>
      </p:sp>
    </p:spTree>
    <p:extLst>
      <p:ext uri="{BB962C8B-B14F-4D97-AF65-F5344CB8AC3E}">
        <p14:creationId xmlns:p14="http://schemas.microsoft.com/office/powerpoint/2010/main" val="1700190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 name="Rectangle 90">
            <a:extLst>
              <a:ext uri="{FF2B5EF4-FFF2-40B4-BE49-F238E27FC236}">
                <a16:creationId xmlns:a16="http://schemas.microsoft.com/office/drawing/2014/main" id="{E35A04CF-97D4-4FF7-B359-C546B1F6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Freeform: Shape 92">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5" name="Freeform: Shape 94">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2EF74D2-EDCD-4BA0-BACB-52807E1E429D}"/>
              </a:ext>
            </a:extLst>
          </p:cNvPr>
          <p:cNvSpPr>
            <a:spLocks noGrp="1"/>
          </p:cNvSpPr>
          <p:nvPr>
            <p:ph type="title"/>
          </p:nvPr>
        </p:nvSpPr>
        <p:spPr>
          <a:xfrm>
            <a:off x="243665" y="280919"/>
            <a:ext cx="2871095" cy="3399541"/>
          </a:xfrm>
        </p:spPr>
        <p:txBody>
          <a:bodyPr vert="horz" lIns="91440" tIns="45720" rIns="91440" bIns="45720" rtlCol="0" anchor="t">
            <a:normAutofit fontScale="90000"/>
          </a:bodyPr>
          <a:lstStyle/>
          <a:p>
            <a:pPr defTabSz="914400"/>
            <a:r>
              <a:rPr lang="en-US" sz="2800" kern="1200" dirty="0">
                <a:solidFill>
                  <a:srgbClr val="FFFFFF"/>
                </a:solidFill>
                <a:latin typeface="+mj-lt"/>
                <a:ea typeface="+mj-ea"/>
                <a:cs typeface="+mj-cs"/>
              </a:rPr>
              <a:t>Creating a space to hear his story without providing a platform for him to rehearse (and potentially strengthen) his victim stance</a:t>
            </a:r>
            <a:br>
              <a:rPr lang="en-US" sz="2000" kern="1200" dirty="0">
                <a:solidFill>
                  <a:srgbClr val="FFFFFF"/>
                </a:solidFill>
                <a:latin typeface="+mj-lt"/>
                <a:ea typeface="+mj-ea"/>
                <a:cs typeface="+mj-cs"/>
              </a:rPr>
            </a:br>
            <a:br>
              <a:rPr lang="en-US" sz="2000" kern="1200" dirty="0">
                <a:solidFill>
                  <a:srgbClr val="FFFFFF"/>
                </a:solidFill>
                <a:latin typeface="+mj-lt"/>
                <a:ea typeface="+mj-ea"/>
                <a:cs typeface="+mj-cs"/>
              </a:rPr>
            </a:br>
            <a:r>
              <a:rPr lang="en-US" sz="2400" dirty="0">
                <a:solidFill>
                  <a:schemeClr val="accent4">
                    <a:lumMod val="20000"/>
                    <a:lumOff val="80000"/>
                  </a:schemeClr>
                </a:solidFill>
                <a:effectLst/>
              </a:rPr>
              <a:t>If we cut him off too soon, we don’t get insights into what he might be really thinking</a:t>
            </a:r>
            <a:br>
              <a:rPr lang="en-US" sz="2000" dirty="0"/>
            </a:br>
            <a:endParaRPr lang="en-US" sz="2000" kern="1200" dirty="0">
              <a:solidFill>
                <a:srgbClr val="FFFFFF"/>
              </a:solidFill>
              <a:latin typeface="+mj-lt"/>
              <a:ea typeface="+mj-ea"/>
              <a:cs typeface="+mj-cs"/>
            </a:endParaRPr>
          </a:p>
        </p:txBody>
      </p:sp>
      <p:sp>
        <p:nvSpPr>
          <p:cNvPr id="5" name="Content Placeholder 4">
            <a:extLst>
              <a:ext uri="{FF2B5EF4-FFF2-40B4-BE49-F238E27FC236}">
                <a16:creationId xmlns:a16="http://schemas.microsoft.com/office/drawing/2014/main" id="{8DB9F0F8-4318-4E29-8418-C31E9A71E8DC}"/>
              </a:ext>
            </a:extLst>
          </p:cNvPr>
          <p:cNvSpPr>
            <a:spLocks noGrp="1"/>
          </p:cNvSpPr>
          <p:nvPr>
            <p:ph idx="1"/>
          </p:nvPr>
        </p:nvSpPr>
        <p:spPr>
          <a:xfrm>
            <a:off x="5530462" y="1095748"/>
            <a:ext cx="5442338" cy="5385062"/>
          </a:xfrm>
        </p:spPr>
        <p:txBody>
          <a:bodyPr vert="horz" lIns="91440" tIns="45720" rIns="91440" bIns="45720" rtlCol="0">
            <a:normAutofit fontScale="85000" lnSpcReduction="20000"/>
          </a:bodyPr>
          <a:lstStyle/>
          <a:p>
            <a:pPr marL="0" indent="-228600" defTabSz="914400">
              <a:lnSpc>
                <a:spcPct val="100000"/>
              </a:lnSpc>
              <a:spcBef>
                <a:spcPts val="0"/>
              </a:spcBef>
              <a:spcAft>
                <a:spcPts val="1200"/>
              </a:spcAft>
            </a:pPr>
            <a:r>
              <a:rPr lang="en-US" sz="2000" dirty="0"/>
              <a:t>a man with moderately intense feelings of jealousy </a:t>
            </a:r>
            <a:r>
              <a:rPr lang="en-US" sz="2000" u="sng" dirty="0"/>
              <a:t>versus</a:t>
            </a:r>
            <a:r>
              <a:rPr lang="en-US" sz="2000" dirty="0"/>
              <a:t> deep possessive jealousy (of the “I can’t live without her” kind) </a:t>
            </a:r>
          </a:p>
          <a:p>
            <a:pPr marL="0" indent="-228600" defTabSz="914400">
              <a:lnSpc>
                <a:spcPct val="100000"/>
              </a:lnSpc>
              <a:spcBef>
                <a:spcPts val="0"/>
              </a:spcBef>
              <a:spcAft>
                <a:spcPts val="1200"/>
              </a:spcAft>
            </a:pPr>
            <a:r>
              <a:rPr lang="en-US" sz="2000" dirty="0"/>
              <a:t>a man influenced by toxic masculinity (like so many men) </a:t>
            </a:r>
            <a:r>
              <a:rPr lang="en-US" sz="2000" u="sng" dirty="0"/>
              <a:t>versus</a:t>
            </a:r>
            <a:r>
              <a:rPr lang="en-US" sz="2000" dirty="0"/>
              <a:t> a man who genuinely believes that he owns her and who feels entitled to ‘her services’ (sexual </a:t>
            </a:r>
            <a:r>
              <a:rPr lang="en-US" sz="2000" dirty="0" err="1"/>
              <a:t>labour</a:t>
            </a:r>
            <a:r>
              <a:rPr lang="en-US" sz="2000" dirty="0"/>
              <a:t>, emotional </a:t>
            </a:r>
            <a:r>
              <a:rPr lang="en-US" sz="2000" dirty="0" err="1"/>
              <a:t>labour</a:t>
            </a:r>
            <a:r>
              <a:rPr lang="en-US" sz="2000" dirty="0"/>
              <a:t>, domestic </a:t>
            </a:r>
            <a:r>
              <a:rPr lang="en-US" sz="2000" dirty="0" err="1"/>
              <a:t>labour</a:t>
            </a:r>
            <a:r>
              <a:rPr lang="en-US" sz="2000" dirty="0"/>
              <a:t>, etc.) </a:t>
            </a:r>
          </a:p>
          <a:p>
            <a:pPr marL="0" indent="-228600" defTabSz="914400">
              <a:lnSpc>
                <a:spcPct val="100000"/>
              </a:lnSpc>
              <a:spcBef>
                <a:spcPts val="0"/>
              </a:spcBef>
              <a:spcAft>
                <a:spcPts val="1200"/>
              </a:spcAft>
            </a:pPr>
            <a:r>
              <a:rPr lang="en-US" sz="2000" dirty="0"/>
              <a:t>a man feeling wronged by the person he’s using DFV against </a:t>
            </a:r>
            <a:r>
              <a:rPr lang="en-US" sz="2000" u="sng" dirty="0"/>
              <a:t>versus</a:t>
            </a:r>
            <a:r>
              <a:rPr lang="en-US" sz="2000" dirty="0"/>
              <a:t> feeling </a:t>
            </a:r>
            <a:r>
              <a:rPr lang="en-US" sz="2000" i="1" dirty="0"/>
              <a:t>betrayed</a:t>
            </a:r>
            <a:r>
              <a:rPr lang="en-US" sz="2000" dirty="0"/>
              <a:t> by her</a:t>
            </a:r>
          </a:p>
          <a:p>
            <a:pPr marL="0" indent="-228600" defTabSz="914400">
              <a:lnSpc>
                <a:spcPct val="100000"/>
              </a:lnSpc>
              <a:spcBef>
                <a:spcPts val="0"/>
              </a:spcBef>
              <a:spcAft>
                <a:spcPts val="1200"/>
              </a:spcAft>
            </a:pPr>
            <a:r>
              <a:rPr lang="en-US" sz="2000" dirty="0"/>
              <a:t>a man who due to being focused on his victim stance experience is not aware nor empathic to the impacts of his behaviour </a:t>
            </a:r>
            <a:r>
              <a:rPr lang="en-US" sz="2000" u="sng" dirty="0"/>
              <a:t>versus</a:t>
            </a:r>
            <a:r>
              <a:rPr lang="en-US" sz="2000" dirty="0"/>
              <a:t> a man who is very much aware of the impacts and who believes that she deserves the full extent of them</a:t>
            </a:r>
          </a:p>
          <a:p>
            <a:pPr marL="0" indent="-228600" defTabSz="914400">
              <a:lnSpc>
                <a:spcPct val="100000"/>
              </a:lnSpc>
              <a:spcBef>
                <a:spcPts val="0"/>
              </a:spcBef>
              <a:spcAft>
                <a:spcPts val="1200"/>
              </a:spcAft>
            </a:pPr>
            <a:r>
              <a:rPr lang="en-US" sz="2000" dirty="0"/>
              <a:t>a man who demonstrates at least some other-</a:t>
            </a:r>
            <a:r>
              <a:rPr lang="en-US" sz="2000" dirty="0" err="1"/>
              <a:t>centredness</a:t>
            </a:r>
            <a:r>
              <a:rPr lang="en-US" sz="2000" dirty="0"/>
              <a:t> </a:t>
            </a:r>
            <a:r>
              <a:rPr lang="en-US" sz="2000" u="sng" dirty="0"/>
              <a:t>versus</a:t>
            </a:r>
            <a:r>
              <a:rPr lang="en-US" sz="2000" dirty="0"/>
              <a:t> a man who appears to only/mainly focus on self-interest, who can’t link (or can’t </a:t>
            </a:r>
            <a:r>
              <a:rPr lang="en-US" sz="2000" i="1" dirty="0"/>
              <a:t>genuinely</a:t>
            </a:r>
            <a:r>
              <a:rPr lang="en-US" sz="2000" dirty="0"/>
              <a:t> link) his personal aspirations and goals to improved safety, well-being and freedom-of-action for his family members (despite your best attempts to scaffold him to explore these links)</a:t>
            </a:r>
          </a:p>
          <a:p>
            <a:pPr marL="0" indent="-228600" defTabSz="914400">
              <a:lnSpc>
                <a:spcPct val="100000"/>
              </a:lnSpc>
              <a:spcBef>
                <a:spcPts val="0"/>
              </a:spcBef>
              <a:spcAft>
                <a:spcPts val="1200"/>
              </a:spcAft>
            </a:pPr>
            <a:endParaRPr lang="en-US" sz="2000" dirty="0"/>
          </a:p>
        </p:txBody>
      </p:sp>
      <p:sp>
        <p:nvSpPr>
          <p:cNvPr id="3" name="TextBox 2">
            <a:extLst>
              <a:ext uri="{FF2B5EF4-FFF2-40B4-BE49-F238E27FC236}">
                <a16:creationId xmlns:a16="http://schemas.microsoft.com/office/drawing/2014/main" id="{62BE0AF9-7A92-418F-B5CC-90102B894377}"/>
              </a:ext>
            </a:extLst>
          </p:cNvPr>
          <p:cNvSpPr txBox="1"/>
          <p:nvPr/>
        </p:nvSpPr>
        <p:spPr>
          <a:xfrm>
            <a:off x="5083228" y="548638"/>
            <a:ext cx="7352435" cy="4363844"/>
          </a:xfrm>
          <a:prstGeom prst="rect">
            <a:avLst/>
          </a:prstGeom>
        </p:spPr>
        <p:txBody>
          <a:bodyPr vert="horz" lIns="91440" tIns="45720" rIns="91440" bIns="45720" rtlCol="0">
            <a:normAutofit/>
          </a:bodyPr>
          <a:lstStyle/>
          <a:p>
            <a:pPr defTabSz="914400">
              <a:lnSpc>
                <a:spcPct val="90000"/>
              </a:lnSpc>
              <a:spcAft>
                <a:spcPts val="600"/>
              </a:spcAft>
            </a:pPr>
            <a:r>
              <a:rPr lang="en-US" sz="2000" dirty="0">
                <a:effectLst/>
              </a:rPr>
              <a:t>For example, the difference between:</a:t>
            </a:r>
            <a:endParaRPr lang="en-US" sz="2000" dirty="0"/>
          </a:p>
        </p:txBody>
      </p:sp>
    </p:spTree>
    <p:extLst>
      <p:ext uri="{BB962C8B-B14F-4D97-AF65-F5344CB8AC3E}">
        <p14:creationId xmlns:p14="http://schemas.microsoft.com/office/powerpoint/2010/main" val="2697696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 name="Rectangle 70">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63"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2EF74D2-EDCD-4BA0-BACB-52807E1E429D}"/>
              </a:ext>
            </a:extLst>
          </p:cNvPr>
          <p:cNvSpPr>
            <a:spLocks noGrp="1"/>
          </p:cNvSpPr>
          <p:nvPr>
            <p:ph type="title"/>
          </p:nvPr>
        </p:nvSpPr>
        <p:spPr>
          <a:xfrm>
            <a:off x="777240" y="731519"/>
            <a:ext cx="2845191" cy="3237579"/>
          </a:xfrm>
        </p:spPr>
        <p:txBody>
          <a:bodyPr>
            <a:normAutofit/>
          </a:bodyPr>
          <a:lstStyle/>
          <a:p>
            <a:r>
              <a:rPr lang="en-AU" sz="3100" dirty="0">
                <a:solidFill>
                  <a:srgbClr val="FFFFFF"/>
                </a:solidFill>
              </a:rPr>
              <a:t>Shaping up and re-shaping a safe, respectful and generative </a:t>
            </a:r>
            <a:r>
              <a:rPr lang="en-AU" sz="3100" b="1" u="sng" dirty="0">
                <a:solidFill>
                  <a:srgbClr val="FFFFFF"/>
                </a:solidFill>
              </a:rPr>
              <a:t>container</a:t>
            </a:r>
            <a:r>
              <a:rPr lang="en-AU" sz="3100" dirty="0">
                <a:solidFill>
                  <a:srgbClr val="FFFFFF"/>
                </a:solidFill>
              </a:rPr>
              <a:t> for the conversation</a:t>
            </a:r>
          </a:p>
        </p:txBody>
      </p:sp>
      <p:sp>
        <p:nvSpPr>
          <p:cNvPr id="85" name="Rectangle 72">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63"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86" name="Rectangle 74">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63"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ontent Placeholder 4">
            <a:extLst>
              <a:ext uri="{FF2B5EF4-FFF2-40B4-BE49-F238E27FC236}">
                <a16:creationId xmlns:a16="http://schemas.microsoft.com/office/drawing/2014/main" id="{8DB9F0F8-4318-4E29-8418-C31E9A71E8DC}"/>
              </a:ext>
            </a:extLst>
          </p:cNvPr>
          <p:cNvSpPr>
            <a:spLocks noGrp="1"/>
          </p:cNvSpPr>
          <p:nvPr>
            <p:ph idx="1"/>
          </p:nvPr>
        </p:nvSpPr>
        <p:spPr>
          <a:xfrm>
            <a:off x="4222088" y="22860"/>
            <a:ext cx="7367931" cy="7717522"/>
          </a:xfrm>
        </p:spPr>
        <p:txBody>
          <a:bodyPr anchor="ctr">
            <a:normAutofit/>
          </a:bodyPr>
          <a:lstStyle/>
          <a:p>
            <a:pPr>
              <a:spcBef>
                <a:spcPts val="0"/>
              </a:spcBef>
              <a:spcAft>
                <a:spcPts val="1000"/>
              </a:spcAft>
            </a:pPr>
            <a:r>
              <a:rPr lang="en-AU" sz="1900" b="1" dirty="0"/>
              <a:t>Contracting</a:t>
            </a:r>
          </a:p>
          <a:p>
            <a:pPr marL="263525" indent="0">
              <a:spcBef>
                <a:spcPts val="0"/>
              </a:spcBef>
              <a:spcAft>
                <a:spcPts val="1000"/>
              </a:spcAft>
              <a:buNone/>
            </a:pPr>
            <a:r>
              <a:rPr lang="en-AU" sz="1500" dirty="0">
                <a:solidFill>
                  <a:srgbClr val="2F5597"/>
                </a:solidFill>
              </a:rPr>
              <a:t>“Because Sally isn’t here to talk about her perspectives, we can only focus on you. Is it OK if we focus on what you can do to make things better – is that ok John?” </a:t>
            </a:r>
          </a:p>
          <a:p>
            <a:pPr>
              <a:spcBef>
                <a:spcPts val="1400"/>
              </a:spcBef>
              <a:spcAft>
                <a:spcPts val="1000"/>
              </a:spcAft>
            </a:pPr>
            <a:r>
              <a:rPr lang="en-AU" sz="1900" b="1" dirty="0"/>
              <a:t>Re-contracting</a:t>
            </a:r>
          </a:p>
          <a:p>
            <a:pPr marL="263525" indent="0">
              <a:spcBef>
                <a:spcPts val="0"/>
              </a:spcBef>
              <a:spcAft>
                <a:spcPts val="1000"/>
              </a:spcAft>
              <a:buNone/>
            </a:pPr>
            <a:r>
              <a:rPr lang="en-AU" sz="1500" dirty="0">
                <a:solidFill>
                  <a:srgbClr val="2F5597"/>
                </a:solidFill>
              </a:rPr>
              <a:t>“John, do you remember the conversation we had earlier about your urge to talk about Sally – this looks like one of those moments where the urge to talk about her is very strong. is it OK if we go back to focusing on…”</a:t>
            </a:r>
          </a:p>
          <a:p>
            <a:pPr marL="263525" indent="0">
              <a:spcBef>
                <a:spcPts val="0"/>
              </a:spcBef>
              <a:spcAft>
                <a:spcPts val="1000"/>
              </a:spcAft>
              <a:buNone/>
            </a:pPr>
            <a:r>
              <a:rPr lang="en-AU" sz="1500" dirty="0">
                <a:solidFill>
                  <a:srgbClr val="2F5597"/>
                </a:solidFill>
              </a:rPr>
              <a:t>“Is there a way to put aside that urge to talk about Sally, so that we can focus on what you can do to make things better? Can we work on that together?”</a:t>
            </a:r>
          </a:p>
          <a:p>
            <a:pPr marL="263525" indent="0">
              <a:spcBef>
                <a:spcPts val="0"/>
              </a:spcBef>
              <a:spcAft>
                <a:spcPts val="1000"/>
              </a:spcAft>
              <a:buNone/>
            </a:pPr>
            <a:r>
              <a:rPr lang="en-AU" sz="1500" dirty="0">
                <a:solidFill>
                  <a:srgbClr val="2F5597"/>
                </a:solidFill>
              </a:rPr>
              <a:t>“If the urge to talk about Sally starts to win out again, is it OK if I interrupt you so that we can refocus on …” </a:t>
            </a:r>
            <a:endParaRPr lang="en-AU" sz="1500" b="1" dirty="0">
              <a:solidFill>
                <a:srgbClr val="2F5597"/>
              </a:solidFill>
            </a:endParaRPr>
          </a:p>
          <a:p>
            <a:pPr>
              <a:spcBef>
                <a:spcPts val="1400"/>
              </a:spcBef>
              <a:spcAft>
                <a:spcPts val="1000"/>
              </a:spcAft>
            </a:pPr>
            <a:r>
              <a:rPr lang="en-AU" sz="1900" b="1" dirty="0"/>
              <a:t>Signposting</a:t>
            </a:r>
          </a:p>
          <a:p>
            <a:pPr marL="263525" indent="0">
              <a:spcBef>
                <a:spcPts val="0"/>
              </a:spcBef>
              <a:spcAft>
                <a:spcPts val="1000"/>
              </a:spcAft>
              <a:buNone/>
            </a:pPr>
            <a:r>
              <a:rPr lang="en-AU" sz="1500" dirty="0">
                <a:solidFill>
                  <a:srgbClr val="2F5597"/>
                </a:solidFill>
              </a:rPr>
              <a:t>“John, I think it might be really helpful now for us to focus on… to spend 10-15 mins talking about… is that OK?”</a:t>
            </a:r>
          </a:p>
          <a:p>
            <a:pPr marL="263525" indent="0">
              <a:spcBef>
                <a:spcPts val="0"/>
              </a:spcBef>
              <a:spcAft>
                <a:spcPts val="1000"/>
              </a:spcAft>
              <a:buNone/>
            </a:pPr>
            <a:r>
              <a:rPr lang="en-AU" sz="1500" dirty="0">
                <a:solidFill>
                  <a:srgbClr val="2F5597"/>
                </a:solidFill>
              </a:rPr>
              <a:t>“Some of this stuff is really hard to talk about, it’s going to create some discomfort. Are you OK hanging in there for this conversation?” </a:t>
            </a:r>
          </a:p>
          <a:p>
            <a:pPr marL="263525" indent="0">
              <a:spcBef>
                <a:spcPts val="0"/>
              </a:spcBef>
              <a:spcAft>
                <a:spcPts val="1000"/>
              </a:spcAft>
              <a:buNone/>
            </a:pPr>
            <a:r>
              <a:rPr lang="en-AU" sz="1500" dirty="0">
                <a:solidFill>
                  <a:srgbClr val="2F5597"/>
                </a:solidFill>
              </a:rPr>
              <a:t>“Taking about being the best Dad you can be will be both a positive conversation, but also, there’ll be some hard points, perhaps talking about some things you’ve said or done that you aren’t proud of. Are you OK with that?”</a:t>
            </a:r>
          </a:p>
          <a:p>
            <a:pPr>
              <a:lnSpc>
                <a:spcPct val="110000"/>
              </a:lnSpc>
              <a:spcBef>
                <a:spcPts val="0"/>
              </a:spcBef>
              <a:spcAft>
                <a:spcPts val="1200"/>
              </a:spcAft>
            </a:pPr>
            <a:endParaRPr lang="en-AU" sz="1900" b="1" dirty="0"/>
          </a:p>
          <a:p>
            <a:endParaRPr lang="en-AU" sz="1400" dirty="0"/>
          </a:p>
        </p:txBody>
      </p:sp>
      <p:sp>
        <p:nvSpPr>
          <p:cNvPr id="3" name="TextBox 2">
            <a:extLst>
              <a:ext uri="{FF2B5EF4-FFF2-40B4-BE49-F238E27FC236}">
                <a16:creationId xmlns:a16="http://schemas.microsoft.com/office/drawing/2014/main" id="{62BE0AF9-7A92-418F-B5CC-90102B894377}"/>
              </a:ext>
            </a:extLst>
          </p:cNvPr>
          <p:cNvSpPr txBox="1"/>
          <p:nvPr/>
        </p:nvSpPr>
        <p:spPr>
          <a:xfrm>
            <a:off x="666310" y="4456576"/>
            <a:ext cx="3124199" cy="1938992"/>
          </a:xfrm>
          <a:prstGeom prst="rect">
            <a:avLst/>
          </a:prstGeom>
          <a:noFill/>
        </p:spPr>
        <p:txBody>
          <a:bodyPr wrap="square" rtlCol="0">
            <a:spAutoFit/>
          </a:bodyPr>
          <a:lstStyle/>
          <a:p>
            <a:pPr marL="0" marR="0" lvl="0" indent="0" algn="l" defTabSz="914263" rtl="0" eaLnBrk="1" fontAlgn="auto" latinLnBrk="0" hangingPunct="1">
              <a:lnSpc>
                <a:spcPct val="100000"/>
              </a:lnSpc>
              <a:spcBef>
                <a:spcPts val="0"/>
              </a:spcBef>
              <a:spcAft>
                <a:spcPts val="0"/>
              </a:spcAft>
              <a:buClrTx/>
              <a:buSzTx/>
              <a:buFontTx/>
              <a:buNone/>
              <a:tabLst/>
              <a:defRPr/>
            </a:pPr>
            <a:r>
              <a:rPr kumimoji="0" lang="en-AU" sz="2000" b="0" i="0" u="none" strike="noStrike" kern="1200" cap="none" spc="0" normalizeH="0" baseline="0" noProof="0" dirty="0">
                <a:ln>
                  <a:noFill/>
                </a:ln>
                <a:solidFill>
                  <a:srgbClr val="FFC000">
                    <a:lumMod val="20000"/>
                    <a:lumOff val="80000"/>
                  </a:srgbClr>
                </a:solidFill>
                <a:effectLst/>
                <a:uLnTx/>
                <a:uFillTx/>
                <a:latin typeface="Calibri" panose="020F0502020204030204" pitchFamily="34" charset="0"/>
                <a:ea typeface="Calibri" panose="020F0502020204030204" pitchFamily="34" charset="0"/>
                <a:cs typeface="Arial" panose="020B0604020202020204" pitchFamily="34" charset="0"/>
              </a:rPr>
              <a:t>Being aware of and managing yourself</a:t>
            </a:r>
            <a:r>
              <a:rPr kumimoji="0" lang="en-AU" sz="2000" b="0" i="0" u="none" strike="noStrike" kern="1200" cap="none" spc="0" normalizeH="0" noProof="0" dirty="0">
                <a:ln>
                  <a:noFill/>
                </a:ln>
                <a:solidFill>
                  <a:srgbClr val="FFC000">
                    <a:lumMod val="20000"/>
                    <a:lumOff val="80000"/>
                  </a:srgbClr>
                </a:solidFill>
                <a:effectLst/>
                <a:uLnTx/>
                <a:uFillTx/>
                <a:latin typeface="Calibri" panose="020F0502020204030204" pitchFamily="34" charset="0"/>
                <a:ea typeface="Calibri" panose="020F0502020204030204" pitchFamily="34" charset="0"/>
                <a:cs typeface="Arial" panose="020B0604020202020204" pitchFamily="34" charset="0"/>
              </a:rPr>
              <a:t> (as the practitioner), preventing and managing </a:t>
            </a:r>
            <a:r>
              <a:rPr kumimoji="0" lang="en-AU" sz="2000" b="0" i="0" u="none" strike="noStrike" kern="1200" cap="none" spc="0" normalizeH="0" noProof="0" dirty="0" err="1">
                <a:ln>
                  <a:noFill/>
                </a:ln>
                <a:solidFill>
                  <a:srgbClr val="FFC000">
                    <a:lumMod val="20000"/>
                    <a:lumOff val="80000"/>
                  </a:srgbClr>
                </a:solidFill>
                <a:effectLst/>
                <a:uLnTx/>
                <a:uFillTx/>
                <a:latin typeface="Calibri" panose="020F0502020204030204" pitchFamily="34" charset="0"/>
                <a:ea typeface="Calibri" panose="020F0502020204030204" pitchFamily="34" charset="0"/>
                <a:cs typeface="Arial" panose="020B0604020202020204" pitchFamily="34" charset="0"/>
              </a:rPr>
              <a:t>clie</a:t>
            </a:r>
            <a:r>
              <a:rPr lang="en-AU" sz="2000" dirty="0" err="1">
                <a:solidFill>
                  <a:srgbClr val="FFC000">
                    <a:lumMod val="20000"/>
                    <a:lumOff val="80000"/>
                  </a:srgbClr>
                </a:solidFill>
                <a:latin typeface="Calibri" panose="020F0502020204030204" pitchFamily="34" charset="0"/>
                <a:ea typeface="Calibri" panose="020F0502020204030204" pitchFamily="34" charset="0"/>
                <a:cs typeface="Arial" panose="020B0604020202020204" pitchFamily="34" charset="0"/>
              </a:rPr>
              <a:t>nt</a:t>
            </a:r>
            <a:r>
              <a:rPr lang="en-AU" sz="2000" dirty="0">
                <a:solidFill>
                  <a:srgbClr val="FFC000">
                    <a:lumMod val="20000"/>
                    <a:lumOff val="80000"/>
                  </a:srgbClr>
                </a:solidFill>
                <a:latin typeface="Calibri" panose="020F0502020204030204" pitchFamily="34" charset="0"/>
                <a:ea typeface="Calibri" panose="020F0502020204030204" pitchFamily="34" charset="0"/>
                <a:cs typeface="Arial" panose="020B0604020202020204" pitchFamily="34" charset="0"/>
              </a:rPr>
              <a:t> </a:t>
            </a:r>
            <a:r>
              <a:rPr kumimoji="0" lang="en-AU" sz="2000" b="0" i="0" u="none" strike="noStrike" kern="1200" cap="none" spc="0" normalizeH="0" noProof="0" dirty="0">
                <a:ln>
                  <a:noFill/>
                </a:ln>
                <a:solidFill>
                  <a:srgbClr val="FFC000">
                    <a:lumMod val="20000"/>
                    <a:lumOff val="80000"/>
                  </a:srgbClr>
                </a:solidFill>
                <a:effectLst/>
                <a:uLnTx/>
                <a:uFillTx/>
                <a:latin typeface="Calibri" panose="020F0502020204030204" pitchFamily="34" charset="0"/>
                <a:ea typeface="Calibri" panose="020F0502020204030204" pitchFamily="34" charset="0"/>
                <a:cs typeface="Arial" panose="020B0604020202020204" pitchFamily="34" charset="0"/>
              </a:rPr>
              <a:t>escalations, and scaffolding the conversation</a:t>
            </a:r>
            <a:endParaRPr kumimoji="0" lang="en-AU" sz="2000" b="0" i="0" u="none" strike="noStrike" kern="1200" cap="none" spc="0" normalizeH="0" baseline="0" noProof="0" dirty="0">
              <a:ln>
                <a:noFill/>
              </a:ln>
              <a:solidFill>
                <a:srgbClr val="FFC000">
                  <a:lumMod val="20000"/>
                  <a:lumOff val="80000"/>
                </a:srgbClr>
              </a:solidFill>
              <a:effectLst/>
              <a:uLnTx/>
              <a:uFillTx/>
              <a:latin typeface="Calibri" panose="020F0502020204030204"/>
            </a:endParaRPr>
          </a:p>
        </p:txBody>
      </p:sp>
    </p:spTree>
    <p:extLst>
      <p:ext uri="{BB962C8B-B14F-4D97-AF65-F5344CB8AC3E}">
        <p14:creationId xmlns:p14="http://schemas.microsoft.com/office/powerpoint/2010/main" val="1140110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 name="Rectangle 70">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63"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2EF74D2-EDCD-4BA0-BACB-52807E1E429D}"/>
              </a:ext>
            </a:extLst>
          </p:cNvPr>
          <p:cNvSpPr>
            <a:spLocks noGrp="1"/>
          </p:cNvSpPr>
          <p:nvPr>
            <p:ph type="title"/>
          </p:nvPr>
        </p:nvSpPr>
        <p:spPr>
          <a:xfrm>
            <a:off x="777240" y="731519"/>
            <a:ext cx="2845191" cy="3237579"/>
          </a:xfrm>
        </p:spPr>
        <p:txBody>
          <a:bodyPr>
            <a:normAutofit/>
          </a:bodyPr>
          <a:lstStyle/>
          <a:p>
            <a:r>
              <a:rPr lang="en-AU" sz="2800" dirty="0">
                <a:solidFill>
                  <a:srgbClr val="FFFFFF"/>
                </a:solidFill>
              </a:rPr>
              <a:t>Shaping up and re-shaping a safe, respectful and generative container for the conversation… </a:t>
            </a:r>
            <a:r>
              <a:rPr lang="en-AU" sz="3200" b="1" spc="300" dirty="0">
                <a:solidFill>
                  <a:srgbClr val="FFFFFF"/>
                </a:solidFill>
              </a:rPr>
              <a:t>continued</a:t>
            </a:r>
          </a:p>
        </p:txBody>
      </p:sp>
      <p:sp>
        <p:nvSpPr>
          <p:cNvPr id="85" name="Rectangle 72">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63"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86" name="Rectangle 74">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63"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ontent Placeholder 4">
            <a:extLst>
              <a:ext uri="{FF2B5EF4-FFF2-40B4-BE49-F238E27FC236}">
                <a16:creationId xmlns:a16="http://schemas.microsoft.com/office/drawing/2014/main" id="{8DB9F0F8-4318-4E29-8418-C31E9A71E8DC}"/>
              </a:ext>
            </a:extLst>
          </p:cNvPr>
          <p:cNvSpPr>
            <a:spLocks noGrp="1"/>
          </p:cNvSpPr>
          <p:nvPr>
            <p:ph idx="1"/>
          </p:nvPr>
        </p:nvSpPr>
        <p:spPr>
          <a:xfrm>
            <a:off x="4281393" y="542070"/>
            <a:ext cx="6897147" cy="6244773"/>
          </a:xfrm>
        </p:spPr>
        <p:txBody>
          <a:bodyPr anchor="ctr">
            <a:normAutofit/>
          </a:bodyPr>
          <a:lstStyle/>
          <a:p>
            <a:pPr>
              <a:spcBef>
                <a:spcPts val="0"/>
              </a:spcBef>
              <a:spcAft>
                <a:spcPts val="1200"/>
              </a:spcAft>
            </a:pPr>
            <a:r>
              <a:rPr lang="en-AU" sz="1900" b="1" dirty="0"/>
              <a:t>Normalising</a:t>
            </a:r>
          </a:p>
          <a:p>
            <a:pPr marL="263525" indent="0">
              <a:spcBef>
                <a:spcPts val="0"/>
              </a:spcBef>
              <a:spcAft>
                <a:spcPts val="1200"/>
              </a:spcAft>
              <a:buNone/>
            </a:pPr>
            <a:r>
              <a:rPr lang="en-AU" sz="1500" dirty="0">
                <a:solidFill>
                  <a:srgbClr val="2F5597"/>
                </a:solidFill>
              </a:rPr>
              <a:t>“I have lots of conversations with Dads about…”</a:t>
            </a:r>
          </a:p>
          <a:p>
            <a:pPr marL="263525" indent="0">
              <a:spcBef>
                <a:spcPts val="0"/>
              </a:spcBef>
              <a:spcAft>
                <a:spcPts val="1200"/>
              </a:spcAft>
              <a:buNone/>
            </a:pPr>
            <a:r>
              <a:rPr lang="en-AU" sz="1500" dirty="0">
                <a:solidFill>
                  <a:srgbClr val="2F5597"/>
                </a:solidFill>
              </a:rPr>
              <a:t>“Many of the Dads we speak with find these conversations both rewarding but also uncomfortable at times. Would you let me know if I say or ask something that stirs up something really big for you?... How would you communicate that to me?” </a:t>
            </a:r>
            <a:r>
              <a:rPr lang="en-AU" sz="1600" dirty="0"/>
              <a:t>(Normalising and </a:t>
            </a:r>
            <a:r>
              <a:rPr lang="en-AU" sz="1600" b="1" dirty="0"/>
              <a:t>contracting</a:t>
            </a:r>
            <a:r>
              <a:rPr lang="en-AU" sz="1600" dirty="0"/>
              <a:t> with the client to co-manage his own feelings and to prevent escalation).</a:t>
            </a:r>
            <a:endParaRPr lang="en-AU" sz="1600" dirty="0">
              <a:solidFill>
                <a:srgbClr val="2F5597"/>
              </a:solidFill>
            </a:endParaRPr>
          </a:p>
          <a:p>
            <a:pPr>
              <a:spcBef>
                <a:spcPts val="1400"/>
              </a:spcBef>
              <a:spcAft>
                <a:spcPts val="1000"/>
              </a:spcAft>
            </a:pPr>
            <a:r>
              <a:rPr lang="en-AU" sz="1900" b="1" dirty="0"/>
              <a:t>Redirecting</a:t>
            </a:r>
          </a:p>
          <a:p>
            <a:pPr marL="263525" indent="0">
              <a:spcBef>
                <a:spcPts val="0"/>
              </a:spcBef>
              <a:spcAft>
                <a:spcPts val="1200"/>
              </a:spcAft>
              <a:buNone/>
            </a:pPr>
            <a:r>
              <a:rPr lang="en-AU" sz="1500" dirty="0">
                <a:solidFill>
                  <a:srgbClr val="2F5597"/>
                </a:solidFill>
              </a:rPr>
              <a:t>“What does Sally see </a:t>
            </a:r>
            <a:r>
              <a:rPr lang="en-AU" sz="1500" i="1" dirty="0">
                <a:solidFill>
                  <a:srgbClr val="2F5597"/>
                </a:solidFill>
              </a:rPr>
              <a:t>you</a:t>
            </a:r>
            <a:r>
              <a:rPr lang="en-AU" sz="1500" dirty="0">
                <a:solidFill>
                  <a:srgbClr val="2F5597"/>
                </a:solidFill>
              </a:rPr>
              <a:t> do to put that value of honesty into practice?”</a:t>
            </a:r>
          </a:p>
          <a:p>
            <a:pPr>
              <a:spcBef>
                <a:spcPts val="1400"/>
              </a:spcBef>
              <a:spcAft>
                <a:spcPts val="1200"/>
              </a:spcAft>
            </a:pPr>
            <a:r>
              <a:rPr lang="en-AU" sz="1900" b="1" dirty="0"/>
              <a:t>Open directed questions </a:t>
            </a:r>
            <a:r>
              <a:rPr lang="en-AU" sz="1700" dirty="0"/>
              <a:t>that are open but which </a:t>
            </a:r>
            <a:r>
              <a:rPr lang="en-AU" sz="1900" b="1" dirty="0"/>
              <a:t>scaffold</a:t>
            </a:r>
            <a:r>
              <a:rPr lang="en-AU" sz="1700" b="1" dirty="0"/>
              <a:t> </a:t>
            </a:r>
            <a:r>
              <a:rPr lang="en-AU" sz="1700" dirty="0"/>
              <a:t>a focus on him and his behaviour and away from a platform for him to rehearse his victim stance</a:t>
            </a:r>
          </a:p>
          <a:p>
            <a:pPr>
              <a:spcBef>
                <a:spcPts val="1400"/>
              </a:spcBef>
              <a:spcAft>
                <a:spcPts val="1000"/>
              </a:spcAft>
            </a:pPr>
            <a:r>
              <a:rPr lang="en-AU" sz="1900" b="1" dirty="0"/>
              <a:t>Talking about the talking</a:t>
            </a:r>
          </a:p>
          <a:p>
            <a:pPr marL="263525" indent="0">
              <a:spcBef>
                <a:spcPts val="0"/>
              </a:spcBef>
              <a:spcAft>
                <a:spcPts val="1200"/>
              </a:spcAft>
              <a:buNone/>
            </a:pPr>
            <a:r>
              <a:rPr lang="en-AU" sz="1500" dirty="0">
                <a:solidFill>
                  <a:srgbClr val="2F5597"/>
                </a:solidFill>
              </a:rPr>
              <a:t>“John, I can see that you are really wanting to talk about Sally, that’s a very strong urge you have to keep the conversation focused on to her – talking about Sally though isn’t going to help me to know how I can be of help to you in being the best Dad you can be to your kids – what might help you to manage that urge?”</a:t>
            </a:r>
            <a:endParaRPr lang="en-AU" sz="1500" b="1" dirty="0">
              <a:solidFill>
                <a:srgbClr val="2F5597"/>
              </a:solidFill>
            </a:endParaRPr>
          </a:p>
          <a:p>
            <a:endParaRPr lang="en-AU" sz="1400" dirty="0"/>
          </a:p>
        </p:txBody>
      </p:sp>
      <p:sp>
        <p:nvSpPr>
          <p:cNvPr id="3" name="TextBox 2">
            <a:extLst>
              <a:ext uri="{FF2B5EF4-FFF2-40B4-BE49-F238E27FC236}">
                <a16:creationId xmlns:a16="http://schemas.microsoft.com/office/drawing/2014/main" id="{62BE0AF9-7A92-418F-B5CC-90102B894377}"/>
              </a:ext>
            </a:extLst>
          </p:cNvPr>
          <p:cNvSpPr txBox="1"/>
          <p:nvPr/>
        </p:nvSpPr>
        <p:spPr>
          <a:xfrm>
            <a:off x="573081" y="4613339"/>
            <a:ext cx="3414369" cy="1569660"/>
          </a:xfrm>
          <a:prstGeom prst="rect">
            <a:avLst/>
          </a:prstGeom>
          <a:noFill/>
        </p:spPr>
        <p:txBody>
          <a:bodyPr wrap="square" rtlCol="0">
            <a:spAutoFit/>
          </a:bodyPr>
          <a:lstStyle/>
          <a:p>
            <a:pPr marL="0" marR="0" lvl="0" indent="0" algn="l" defTabSz="914263" rtl="0" eaLnBrk="1" fontAlgn="auto" latinLnBrk="0" hangingPunct="1">
              <a:lnSpc>
                <a:spcPct val="100000"/>
              </a:lnSpc>
              <a:spcBef>
                <a:spcPts val="0"/>
              </a:spcBef>
              <a:spcAft>
                <a:spcPts val="0"/>
              </a:spcAft>
              <a:buClrTx/>
              <a:buSzTx/>
              <a:buFontTx/>
              <a:buNone/>
              <a:tabLst/>
              <a:defRPr/>
            </a:pPr>
            <a:r>
              <a:rPr kumimoji="0" lang="en-AU" sz="1900" b="0" i="0" u="none" strike="noStrike" kern="1200" cap="none" spc="0" normalizeH="0" baseline="0" noProof="0" dirty="0">
                <a:ln>
                  <a:noFill/>
                </a:ln>
                <a:solidFill>
                  <a:srgbClr val="FFC000">
                    <a:lumMod val="20000"/>
                    <a:lumOff val="80000"/>
                  </a:srgbClr>
                </a:solidFill>
                <a:effectLst/>
                <a:uLnTx/>
                <a:uFillTx/>
                <a:latin typeface="Calibri" panose="020F0502020204030204" pitchFamily="34" charset="0"/>
                <a:ea typeface="Calibri" panose="020F0502020204030204" pitchFamily="34" charset="0"/>
                <a:cs typeface="Arial" panose="020B0604020202020204" pitchFamily="34" charset="0"/>
              </a:rPr>
              <a:t>Signposting, normalising, talking about the talking, listening carefully to the client’s responses, etc. can all help to </a:t>
            </a:r>
            <a:r>
              <a:rPr kumimoji="0" lang="en-AU" sz="2000" b="1" i="1" u="none" strike="noStrike" kern="1200" cap="none" spc="0" normalizeH="0" baseline="0" noProof="0" dirty="0">
                <a:ln>
                  <a:noFill/>
                </a:ln>
                <a:solidFill>
                  <a:srgbClr val="FFC000">
                    <a:lumMod val="20000"/>
                    <a:lumOff val="80000"/>
                  </a:srgbClr>
                </a:solidFill>
                <a:effectLst/>
                <a:uLnTx/>
                <a:uFillTx/>
                <a:latin typeface="Calibri" panose="020F0502020204030204" pitchFamily="34" charset="0"/>
                <a:ea typeface="Calibri" panose="020F0502020204030204" pitchFamily="34" charset="0"/>
                <a:cs typeface="Arial" panose="020B0604020202020204" pitchFamily="34" charset="0"/>
              </a:rPr>
              <a:t>prevent</a:t>
            </a:r>
            <a:r>
              <a:rPr kumimoji="0" lang="en-AU" sz="2000" b="1" u="none" strike="noStrike" kern="1200" cap="none" spc="0" normalizeH="0" baseline="0" noProof="0" dirty="0">
                <a:ln>
                  <a:noFill/>
                </a:ln>
                <a:solidFill>
                  <a:srgbClr val="FFC000">
                    <a:lumMod val="20000"/>
                    <a:lumOff val="80000"/>
                  </a:srgbClr>
                </a:solidFill>
                <a:effectLst/>
                <a:uLnTx/>
                <a:uFillTx/>
                <a:latin typeface="Calibri" panose="020F0502020204030204" pitchFamily="34" charset="0"/>
                <a:ea typeface="Calibri" panose="020F0502020204030204" pitchFamily="34" charset="0"/>
                <a:cs typeface="Arial" panose="020B0604020202020204" pitchFamily="34" charset="0"/>
              </a:rPr>
              <a:t> client escalation</a:t>
            </a:r>
            <a:endParaRPr kumimoji="0" lang="en-AU" sz="2000" b="1" i="0" u="none" strike="noStrike" kern="1200" cap="none" spc="0" normalizeH="0" baseline="0" noProof="0" dirty="0">
              <a:ln>
                <a:noFill/>
              </a:ln>
              <a:solidFill>
                <a:srgbClr val="FFC000">
                  <a:lumMod val="20000"/>
                  <a:lumOff val="80000"/>
                </a:srgbClr>
              </a:solidFill>
              <a:effectLst/>
              <a:uLnTx/>
              <a:uFillTx/>
              <a:latin typeface="Calibri" panose="020F0502020204030204"/>
            </a:endParaRPr>
          </a:p>
        </p:txBody>
      </p:sp>
    </p:spTree>
    <p:extLst>
      <p:ext uri="{BB962C8B-B14F-4D97-AF65-F5344CB8AC3E}">
        <p14:creationId xmlns:p14="http://schemas.microsoft.com/office/powerpoint/2010/main" val="796046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0" end="0"/>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
                                            <p:txEl>
                                              <p:pRg st="1" end="1"/>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
                                            <p:txEl>
                                              <p:pRg st="2" end="2"/>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5">
                                            <p:txEl>
                                              <p:pRg st="3" end="3"/>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5">
                                            <p:txEl>
                                              <p:pRg st="4" end="4"/>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5">
                                            <p:txEl>
                                              <p:pRg st="5" end="5"/>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5">
                                            <p:txEl>
                                              <p:pRg st="6" end="6"/>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 name="Rectangle 70">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63"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2EF74D2-EDCD-4BA0-BACB-52807E1E429D}"/>
              </a:ext>
            </a:extLst>
          </p:cNvPr>
          <p:cNvSpPr>
            <a:spLocks noGrp="1"/>
          </p:cNvSpPr>
          <p:nvPr>
            <p:ph type="title"/>
          </p:nvPr>
        </p:nvSpPr>
        <p:spPr>
          <a:xfrm>
            <a:off x="777240" y="535675"/>
            <a:ext cx="2891790" cy="3713638"/>
          </a:xfrm>
        </p:spPr>
        <p:txBody>
          <a:bodyPr>
            <a:normAutofit/>
          </a:bodyPr>
          <a:lstStyle/>
          <a:p>
            <a:r>
              <a:rPr lang="en-AU" sz="2400" dirty="0">
                <a:solidFill>
                  <a:srgbClr val="FFFFFF"/>
                </a:solidFill>
              </a:rPr>
              <a:t>Signpost that there will be (some degree) of discomfort in the conversation… informed by your assessment, in each session, of his capacity and willingness to sit with discomfort</a:t>
            </a:r>
            <a:endParaRPr lang="en-AU" sz="2400" b="1" spc="300" dirty="0">
              <a:solidFill>
                <a:srgbClr val="FFFFFF"/>
              </a:solidFill>
            </a:endParaRPr>
          </a:p>
        </p:txBody>
      </p:sp>
      <p:sp>
        <p:nvSpPr>
          <p:cNvPr id="85" name="Rectangle 72">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63"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86" name="Rectangle 74">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63"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ontent Placeholder 4">
            <a:extLst>
              <a:ext uri="{FF2B5EF4-FFF2-40B4-BE49-F238E27FC236}">
                <a16:creationId xmlns:a16="http://schemas.microsoft.com/office/drawing/2014/main" id="{8DB9F0F8-4318-4E29-8418-C31E9A71E8DC}"/>
              </a:ext>
            </a:extLst>
          </p:cNvPr>
          <p:cNvSpPr>
            <a:spLocks noGrp="1"/>
          </p:cNvSpPr>
          <p:nvPr>
            <p:ph idx="1"/>
          </p:nvPr>
        </p:nvSpPr>
        <p:spPr>
          <a:xfrm>
            <a:off x="4033173" y="107730"/>
            <a:ext cx="7692483" cy="6693120"/>
          </a:xfrm>
        </p:spPr>
        <p:txBody>
          <a:bodyPr anchor="ctr">
            <a:noAutofit/>
          </a:bodyPr>
          <a:lstStyle/>
          <a:p>
            <a:r>
              <a:rPr lang="en-AU" sz="1500" dirty="0"/>
              <a:t>Contract with him about whether experiencing some discomfort is OK: </a:t>
            </a:r>
          </a:p>
          <a:p>
            <a:pPr marL="446088" indent="0">
              <a:buNone/>
            </a:pPr>
            <a:r>
              <a:rPr lang="en-AU" sz="1400" dirty="0">
                <a:solidFill>
                  <a:srgbClr val="2F5597"/>
                </a:solidFill>
              </a:rPr>
              <a:t>“John, I’d really like to support you to look at some stuff that will be uncomfortable. We are going to take it slowly. It’s not going to feel like support to you, however, because some of this might be a bit hard to talk about. Being a really good Dad to one’s kids takes honesty and hard work. I wouldn’t be doing the best by you if we avoid this. Is that OK?”</a:t>
            </a:r>
          </a:p>
          <a:p>
            <a:pPr marL="446088" indent="0">
              <a:buNone/>
            </a:pPr>
            <a:r>
              <a:rPr lang="en-AU" sz="1400" dirty="0">
                <a:solidFill>
                  <a:srgbClr val="2F5597"/>
                </a:solidFill>
              </a:rPr>
              <a:t>“John, remember when I said in our last meeting that there will be some times when our discussions might create some discomfort. This will be one of those moments. Can I be honest with you about something?... That time when police came out a month ago, I know you have got some different views about what happened compared to the police report, but you acknowledged that you were very loud. When I asked you last week how loud on a scale of 0 to 10, you said it was an 8</a:t>
            </a:r>
            <a:r>
              <a:rPr lang="en-AU" sz="1400" dirty="0"/>
              <a:t> [scaling questions can be very useful]. </a:t>
            </a:r>
            <a:r>
              <a:rPr lang="en-AU" sz="1400" dirty="0">
                <a:solidFill>
                  <a:srgbClr val="2F5597"/>
                </a:solidFill>
              </a:rPr>
              <a:t>I reckon there’s a chance that Bec and Noah heard at least some of the stuff you shouted at Sally. What would it have been like for them to have heard you say those things to their mother?”</a:t>
            </a:r>
          </a:p>
          <a:p>
            <a:r>
              <a:rPr lang="en-AU" sz="1500" b="1" dirty="0"/>
              <a:t>Pick your moments to push up (not forcefully) against his shame barrier</a:t>
            </a:r>
            <a:r>
              <a:rPr lang="en-AU" sz="1500" dirty="0"/>
              <a:t>, once there is enough rapport. Test the waters to determine whether you need to come back to the exploration later, or whether there’s an opening to explore things further now (e.g., </a:t>
            </a:r>
            <a:r>
              <a:rPr lang="en-AU" sz="1400" dirty="0">
                <a:solidFill>
                  <a:srgbClr val="2F5597"/>
                </a:solidFill>
              </a:rPr>
              <a:t>“John, can I ask what is happening for you now? … Thinking now about the possibility that your children might have heard you, it sounds like you don’t want your children to hear that stuff?... Why is it important </a:t>
            </a:r>
            <a:r>
              <a:rPr lang="en-AU" sz="1400" b="1" dirty="0">
                <a:solidFill>
                  <a:srgbClr val="2F5597"/>
                </a:solidFill>
              </a:rPr>
              <a:t>for you </a:t>
            </a:r>
            <a:r>
              <a:rPr lang="en-AU" sz="1400" dirty="0">
                <a:solidFill>
                  <a:srgbClr val="2F5597"/>
                </a:solidFill>
              </a:rPr>
              <a:t>that your children don’t hear you talking about their mother like that?... How might Bec and Noah benefit if you treat Sally with respect rather than shouting abuse at her?” </a:t>
            </a:r>
            <a:r>
              <a:rPr lang="en-AU" sz="1500" dirty="0"/>
              <a:t>(with real empathy and curiosity in your voice </a:t>
            </a:r>
            <a:r>
              <a:rPr lang="en-AU" sz="1500" dirty="0">
                <a:sym typeface="Wingdings" panose="05000000000000000000" pitchFamily="2" charset="2"/>
              </a:rPr>
              <a:t> it’s far more effective to create a space where the client articulates his own reasons, rather than simply telling him that it’s wrong)</a:t>
            </a:r>
            <a:endParaRPr lang="en-AU" sz="1500" dirty="0"/>
          </a:p>
          <a:p>
            <a:r>
              <a:rPr lang="en-AU" sz="1500" dirty="0"/>
              <a:t>Check in with him during more intense parts how he is experiencing the discussion, whether he needs a break or is good to keep going… this is all part of communicating his responsibility to manage (or at least, co-manage) his feelings during the discussion, and will help you to judge the pace</a:t>
            </a:r>
          </a:p>
        </p:txBody>
      </p:sp>
      <p:sp>
        <p:nvSpPr>
          <p:cNvPr id="3" name="TextBox 2">
            <a:extLst>
              <a:ext uri="{FF2B5EF4-FFF2-40B4-BE49-F238E27FC236}">
                <a16:creationId xmlns:a16="http://schemas.microsoft.com/office/drawing/2014/main" id="{62BE0AF9-7A92-418F-B5CC-90102B894377}"/>
              </a:ext>
            </a:extLst>
          </p:cNvPr>
          <p:cNvSpPr txBox="1"/>
          <p:nvPr/>
        </p:nvSpPr>
        <p:spPr>
          <a:xfrm>
            <a:off x="454913" y="4475667"/>
            <a:ext cx="3578260" cy="1846659"/>
          </a:xfrm>
          <a:prstGeom prst="rect">
            <a:avLst/>
          </a:prstGeom>
          <a:noFill/>
        </p:spPr>
        <p:txBody>
          <a:bodyPr wrap="square" rtlCol="0">
            <a:spAutoFit/>
          </a:bodyPr>
          <a:lstStyle/>
          <a:p>
            <a:pPr marL="0" marR="0" lvl="0" indent="0" algn="l" defTabSz="914263" rtl="0" eaLnBrk="1" fontAlgn="auto" latinLnBrk="0" hangingPunct="1">
              <a:lnSpc>
                <a:spcPct val="100000"/>
              </a:lnSpc>
              <a:spcBef>
                <a:spcPts val="0"/>
              </a:spcBef>
              <a:spcAft>
                <a:spcPts val="0"/>
              </a:spcAft>
              <a:buClrTx/>
              <a:buSzTx/>
              <a:buFontTx/>
              <a:buNone/>
              <a:tabLst/>
              <a:defRPr/>
            </a:pPr>
            <a:r>
              <a:rPr kumimoji="0" lang="en-AU" sz="1850" b="0" i="0" u="none" strike="noStrike" kern="1200" cap="none" spc="0" normalizeH="0" baseline="0" noProof="0" dirty="0">
                <a:ln>
                  <a:noFill/>
                </a:ln>
                <a:solidFill>
                  <a:srgbClr val="FFC000">
                    <a:lumMod val="20000"/>
                    <a:lumOff val="80000"/>
                  </a:srgbClr>
                </a:solidFill>
                <a:effectLst/>
                <a:uLnTx/>
                <a:uFillTx/>
                <a:latin typeface="Calibri" panose="020F0502020204030204" pitchFamily="34" charset="0"/>
                <a:ea typeface="Calibri" panose="020F0502020204030204" pitchFamily="34" charset="0"/>
                <a:cs typeface="Arial" panose="020B0604020202020204" pitchFamily="34" charset="0"/>
              </a:rPr>
              <a:t>But not to the extent that we push too hard against his shame barrier… we want to gradually</a:t>
            </a:r>
            <a:r>
              <a:rPr kumimoji="0" lang="en-AU" sz="1850" b="0" i="0" u="none" strike="noStrike" kern="1200" cap="none" spc="0" normalizeH="0" noProof="0" dirty="0">
                <a:ln>
                  <a:noFill/>
                </a:ln>
                <a:solidFill>
                  <a:srgbClr val="FFC000">
                    <a:lumMod val="20000"/>
                    <a:lumOff val="80000"/>
                  </a:srgbClr>
                </a:solidFill>
                <a:effectLst/>
                <a:uLnTx/>
                <a:uFillTx/>
                <a:latin typeface="Calibri" panose="020F0502020204030204" pitchFamily="34" charset="0"/>
                <a:ea typeface="Calibri" panose="020F0502020204030204" pitchFamily="34" charset="0"/>
                <a:cs typeface="Arial" panose="020B0604020202020204" pitchFamily="34" charset="0"/>
              </a:rPr>
              <a:t> extend his ability and willingness </a:t>
            </a:r>
            <a:br>
              <a:rPr kumimoji="0" lang="en-AU" sz="1850" b="0" i="0" u="none" strike="noStrike" kern="1200" cap="none" spc="0" normalizeH="0" noProof="0" dirty="0">
                <a:ln>
                  <a:noFill/>
                </a:ln>
                <a:solidFill>
                  <a:srgbClr val="FFC000">
                    <a:lumMod val="20000"/>
                    <a:lumOff val="80000"/>
                  </a:srgbClr>
                </a:solidFill>
                <a:effectLst/>
                <a:uLnTx/>
                <a:uFillTx/>
                <a:latin typeface="Calibri" panose="020F0502020204030204" pitchFamily="34" charset="0"/>
                <a:ea typeface="Calibri" panose="020F0502020204030204" pitchFamily="34" charset="0"/>
                <a:cs typeface="Arial" panose="020B0604020202020204" pitchFamily="34" charset="0"/>
              </a:rPr>
            </a:br>
            <a:r>
              <a:rPr kumimoji="0" lang="en-AU" sz="1850" b="0" i="0" u="none" strike="noStrike" kern="1200" cap="none" spc="0" normalizeH="0" noProof="0" dirty="0">
                <a:ln>
                  <a:noFill/>
                </a:ln>
                <a:solidFill>
                  <a:srgbClr val="FFC000">
                    <a:lumMod val="20000"/>
                    <a:lumOff val="80000"/>
                  </a:srgbClr>
                </a:solidFill>
                <a:effectLst/>
                <a:uLnTx/>
                <a:uFillTx/>
                <a:latin typeface="Calibri" panose="020F0502020204030204" pitchFamily="34" charset="0"/>
                <a:ea typeface="Calibri" panose="020F0502020204030204" pitchFamily="34" charset="0"/>
                <a:cs typeface="Arial" panose="020B0604020202020204" pitchFamily="34" charset="0"/>
              </a:rPr>
              <a:t>to experience shame </a:t>
            </a:r>
            <a:r>
              <a:rPr kumimoji="0" lang="en-AU" sz="1850" b="0" i="0" u="none" strike="noStrike" kern="1200" cap="none" spc="0" normalizeH="0" noProof="0" dirty="0">
                <a:ln>
                  <a:noFill/>
                </a:ln>
                <a:solidFill>
                  <a:srgbClr val="FFC000">
                    <a:lumMod val="20000"/>
                    <a:lumOff val="80000"/>
                  </a:srgbClr>
                </a:solidFill>
                <a:effectLst/>
                <a:uLnTx/>
                <a:uFillTx/>
                <a:latin typeface="Calibri" panose="020F0502020204030204" pitchFamily="34" charset="0"/>
                <a:ea typeface="Calibri" panose="020F0502020204030204" pitchFamily="34" charset="0"/>
                <a:cs typeface="Arial" panose="020B0604020202020204" pitchFamily="34" charset="0"/>
                <a:sym typeface="Wingdings" panose="05000000000000000000" pitchFamily="2" charset="2"/>
              </a:rPr>
              <a:t> so that he neither avoids nor wallows in it</a:t>
            </a:r>
            <a:endParaRPr kumimoji="0" lang="en-AU" sz="1850" b="1" i="0" u="none" strike="noStrike" kern="1200" cap="none" spc="0" normalizeH="0" baseline="0" noProof="0" dirty="0">
              <a:ln>
                <a:noFill/>
              </a:ln>
              <a:solidFill>
                <a:srgbClr val="FFC000">
                  <a:lumMod val="20000"/>
                  <a:lumOff val="80000"/>
                </a:srgbClr>
              </a:solidFill>
              <a:effectLst/>
              <a:uLnTx/>
              <a:uFillTx/>
              <a:latin typeface="Calibri" panose="020F0502020204030204"/>
            </a:endParaRPr>
          </a:p>
        </p:txBody>
      </p:sp>
    </p:spTree>
    <p:extLst>
      <p:ext uri="{BB962C8B-B14F-4D97-AF65-F5344CB8AC3E}">
        <p14:creationId xmlns:p14="http://schemas.microsoft.com/office/powerpoint/2010/main" val="3739761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 name="Rectangle 90">
            <a:extLst>
              <a:ext uri="{FF2B5EF4-FFF2-40B4-BE49-F238E27FC236}">
                <a16:creationId xmlns:a16="http://schemas.microsoft.com/office/drawing/2014/main" id="{9F7D788E-2C1B-4EF4-8719-12613771FF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452"/>
          </a:xfrm>
          <a:prstGeom prst="rect">
            <a:avLst/>
          </a:prstGeom>
          <a:solidFill>
            <a:srgbClr val="40404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EF74D2-EDCD-4BA0-BACB-52807E1E429D}"/>
              </a:ext>
            </a:extLst>
          </p:cNvPr>
          <p:cNvSpPr>
            <a:spLocks noGrp="1"/>
          </p:cNvSpPr>
          <p:nvPr>
            <p:ph type="title"/>
          </p:nvPr>
        </p:nvSpPr>
        <p:spPr>
          <a:xfrm>
            <a:off x="333641" y="2290561"/>
            <a:ext cx="6053558" cy="2265835"/>
          </a:xfrm>
        </p:spPr>
        <p:txBody>
          <a:bodyPr vert="horz" lIns="91440" tIns="45720" rIns="91440" bIns="45720" rtlCol="0" anchor="ctr">
            <a:normAutofit fontScale="90000"/>
          </a:bodyPr>
          <a:lstStyle/>
          <a:p>
            <a:r>
              <a:rPr lang="en-US" sz="4100" kern="1200" dirty="0">
                <a:solidFill>
                  <a:srgbClr val="FFFFFF"/>
                </a:solidFill>
                <a:latin typeface="+mj-lt"/>
                <a:ea typeface="+mj-ea"/>
                <a:cs typeface="+mj-cs"/>
              </a:rPr>
              <a:t>Creating tension</a:t>
            </a:r>
            <a:br>
              <a:rPr lang="en-US" sz="4100" kern="1200" dirty="0">
                <a:solidFill>
                  <a:srgbClr val="FFFFFF"/>
                </a:solidFill>
                <a:latin typeface="+mj-lt"/>
                <a:ea typeface="+mj-ea"/>
                <a:cs typeface="+mj-cs"/>
              </a:rPr>
            </a:br>
            <a:r>
              <a:rPr lang="en-US" sz="4100" kern="1200" dirty="0">
                <a:solidFill>
                  <a:srgbClr val="FFFFFF"/>
                </a:solidFill>
                <a:latin typeface="+mj-lt"/>
                <a:ea typeface="+mj-ea"/>
                <a:cs typeface="+mj-cs"/>
              </a:rPr>
              <a:t>between his </a:t>
            </a:r>
            <a:br>
              <a:rPr lang="en-US" sz="4100" kern="1200" dirty="0">
                <a:solidFill>
                  <a:srgbClr val="FFFFFF"/>
                </a:solidFill>
                <a:latin typeface="+mj-lt"/>
                <a:ea typeface="+mj-ea"/>
                <a:cs typeface="+mj-cs"/>
              </a:rPr>
            </a:br>
            <a:r>
              <a:rPr lang="en-US" sz="4100" kern="1200" dirty="0">
                <a:solidFill>
                  <a:srgbClr val="FFFFFF"/>
                </a:solidFill>
                <a:latin typeface="+mj-lt"/>
                <a:ea typeface="+mj-ea"/>
                <a:cs typeface="+mj-cs"/>
              </a:rPr>
              <a:t>aspirational self</a:t>
            </a:r>
            <a:br>
              <a:rPr lang="en-US" sz="4100" kern="1200" dirty="0">
                <a:solidFill>
                  <a:srgbClr val="FFFFFF"/>
                </a:solidFill>
                <a:latin typeface="+mj-lt"/>
                <a:ea typeface="+mj-ea"/>
                <a:cs typeface="+mj-cs"/>
              </a:rPr>
            </a:br>
            <a:r>
              <a:rPr lang="en-US" sz="4100" kern="1200" dirty="0">
                <a:solidFill>
                  <a:srgbClr val="FFFFFF"/>
                </a:solidFill>
                <a:latin typeface="+mj-lt"/>
                <a:ea typeface="+mj-ea"/>
                <a:cs typeface="+mj-cs"/>
              </a:rPr>
              <a:t>and his behavioural self</a:t>
            </a:r>
            <a:br>
              <a:rPr lang="en-US" sz="2700" kern="1200" dirty="0">
                <a:solidFill>
                  <a:srgbClr val="FFFFFF"/>
                </a:solidFill>
                <a:latin typeface="+mj-lt"/>
                <a:ea typeface="+mj-ea"/>
                <a:cs typeface="+mj-cs"/>
              </a:rPr>
            </a:br>
            <a:endParaRPr lang="en-US" kern="1200" dirty="0">
              <a:solidFill>
                <a:srgbClr val="FFFFFF"/>
              </a:solidFill>
              <a:latin typeface="+mj-lt"/>
              <a:ea typeface="+mj-ea"/>
              <a:cs typeface="+mj-cs"/>
            </a:endParaRPr>
          </a:p>
        </p:txBody>
      </p:sp>
      <p:sp>
        <p:nvSpPr>
          <p:cNvPr id="93" name="Freeform: Shape 92">
            <a:extLst>
              <a:ext uri="{FF2B5EF4-FFF2-40B4-BE49-F238E27FC236}">
                <a16:creationId xmlns:a16="http://schemas.microsoft.com/office/drawing/2014/main" id="{7C54E824-C0F4-480B-BC88-689F50C45F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6199" y="548"/>
            <a:ext cx="4349752" cy="3142889"/>
          </a:xfrm>
          <a:custGeom>
            <a:avLst/>
            <a:gdLst>
              <a:gd name="connsiteX0" fmla="*/ 229420 w 4349752"/>
              <a:gd name="connsiteY0" fmla="*/ 0 h 3142889"/>
              <a:gd name="connsiteX1" fmla="*/ 4120333 w 4349752"/>
              <a:gd name="connsiteY1" fmla="*/ 0 h 3142889"/>
              <a:gd name="connsiteX2" fmla="*/ 4178840 w 4349752"/>
              <a:gd name="connsiteY2" fmla="*/ 121453 h 3142889"/>
              <a:gd name="connsiteX3" fmla="*/ 4349752 w 4349752"/>
              <a:gd name="connsiteY3" fmla="*/ 968013 h 3142889"/>
              <a:gd name="connsiteX4" fmla="*/ 2174876 w 4349752"/>
              <a:gd name="connsiteY4" fmla="*/ 3142889 h 3142889"/>
              <a:gd name="connsiteX5" fmla="*/ 0 w 4349752"/>
              <a:gd name="connsiteY5" fmla="*/ 968013 h 3142889"/>
              <a:gd name="connsiteX6" fmla="*/ 170913 w 4349752"/>
              <a:gd name="connsiteY6" fmla="*/ 121453 h 3142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9752" h="3142889">
                <a:moveTo>
                  <a:pt x="229420" y="0"/>
                </a:moveTo>
                <a:lnTo>
                  <a:pt x="4120333" y="0"/>
                </a:lnTo>
                <a:lnTo>
                  <a:pt x="4178840" y="121453"/>
                </a:lnTo>
                <a:cubicBezTo>
                  <a:pt x="4288894" y="381652"/>
                  <a:pt x="4349752" y="667725"/>
                  <a:pt x="4349752" y="968013"/>
                </a:cubicBezTo>
                <a:cubicBezTo>
                  <a:pt x="4349752" y="2169164"/>
                  <a:pt x="3376027" y="3142889"/>
                  <a:pt x="2174876" y="3142889"/>
                </a:cubicBezTo>
                <a:cubicBezTo>
                  <a:pt x="973725" y="3142889"/>
                  <a:pt x="0" y="2169164"/>
                  <a:pt x="0" y="968013"/>
                </a:cubicBezTo>
                <a:cubicBezTo>
                  <a:pt x="0" y="667725"/>
                  <a:pt x="60858" y="381652"/>
                  <a:pt x="170913" y="12145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5" name="Freeform: Shape 94">
            <a:extLst>
              <a:ext uri="{FF2B5EF4-FFF2-40B4-BE49-F238E27FC236}">
                <a16:creationId xmlns:a16="http://schemas.microsoft.com/office/drawing/2014/main" id="{58DEA6A1-FC5C-4E6E-BBBF-7E472949B3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53759" y="1421356"/>
            <a:ext cx="4538241" cy="5436644"/>
          </a:xfrm>
          <a:custGeom>
            <a:avLst/>
            <a:gdLst>
              <a:gd name="connsiteX0" fmla="*/ 3084645 w 4538241"/>
              <a:gd name="connsiteY0" fmla="*/ 0 h 5436644"/>
              <a:gd name="connsiteX1" fmla="*/ 4285328 w 4538241"/>
              <a:gd name="connsiteY1" fmla="*/ 242407 h 5436644"/>
              <a:gd name="connsiteX2" fmla="*/ 4538241 w 4538241"/>
              <a:gd name="connsiteY2" fmla="*/ 364242 h 5436644"/>
              <a:gd name="connsiteX3" fmla="*/ 4538241 w 4538241"/>
              <a:gd name="connsiteY3" fmla="*/ 5436644 h 5436644"/>
              <a:gd name="connsiteX4" fmla="*/ 1091428 w 4538241"/>
              <a:gd name="connsiteY4" fmla="*/ 5436644 h 5436644"/>
              <a:gd name="connsiteX5" fmla="*/ 903472 w 4538241"/>
              <a:gd name="connsiteY5" fmla="*/ 5265818 h 5436644"/>
              <a:gd name="connsiteX6" fmla="*/ 0 w 4538241"/>
              <a:gd name="connsiteY6" fmla="*/ 3084645 h 5436644"/>
              <a:gd name="connsiteX7" fmla="*/ 3084645 w 4538241"/>
              <a:gd name="connsiteY7" fmla="*/ 0 h 5436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38241" h="5436644">
                <a:moveTo>
                  <a:pt x="3084645" y="0"/>
                </a:moveTo>
                <a:cubicBezTo>
                  <a:pt x="3510546" y="0"/>
                  <a:pt x="3916286" y="86315"/>
                  <a:pt x="4285328" y="242407"/>
                </a:cubicBezTo>
                <a:lnTo>
                  <a:pt x="4538241" y="364242"/>
                </a:lnTo>
                <a:lnTo>
                  <a:pt x="4538241" y="5436644"/>
                </a:lnTo>
                <a:lnTo>
                  <a:pt x="1091428" y="5436644"/>
                </a:lnTo>
                <a:lnTo>
                  <a:pt x="903472" y="5265818"/>
                </a:lnTo>
                <a:cubicBezTo>
                  <a:pt x="345261" y="4707608"/>
                  <a:pt x="0" y="3936446"/>
                  <a:pt x="0" y="3084645"/>
                </a:cubicBezTo>
                <a:cubicBezTo>
                  <a:pt x="0" y="1381043"/>
                  <a:pt x="1381043" y="0"/>
                  <a:pt x="3084645"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7" name="Freeform: Shape 96">
            <a:extLst>
              <a:ext uri="{FF2B5EF4-FFF2-40B4-BE49-F238E27FC236}">
                <a16:creationId xmlns:a16="http://schemas.microsoft.com/office/drawing/2014/main" id="{96AAAC3B-1954-46B7-BBAC-27DFF5B529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9395" y="0"/>
            <a:ext cx="4023360" cy="2980240"/>
          </a:xfrm>
          <a:custGeom>
            <a:avLst/>
            <a:gdLst>
              <a:gd name="connsiteX0" fmla="*/ 248676 w 4023360"/>
              <a:gd name="connsiteY0" fmla="*/ 0 h 2980240"/>
              <a:gd name="connsiteX1" fmla="*/ 3774684 w 4023360"/>
              <a:gd name="connsiteY1" fmla="*/ 0 h 2980240"/>
              <a:gd name="connsiteX2" fmla="*/ 3780561 w 4023360"/>
              <a:gd name="connsiteY2" fmla="*/ 9674 h 2980240"/>
              <a:gd name="connsiteX3" fmla="*/ 4023360 w 4023360"/>
              <a:gd name="connsiteY3" fmla="*/ 968560 h 2980240"/>
              <a:gd name="connsiteX4" fmla="*/ 2011680 w 4023360"/>
              <a:gd name="connsiteY4" fmla="*/ 2980240 h 2980240"/>
              <a:gd name="connsiteX5" fmla="*/ 0 w 4023360"/>
              <a:gd name="connsiteY5" fmla="*/ 968560 h 2980240"/>
              <a:gd name="connsiteX6" fmla="*/ 242799 w 4023360"/>
              <a:gd name="connsiteY6" fmla="*/ 9674 h 2980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23360" h="2980240">
                <a:moveTo>
                  <a:pt x="248676" y="0"/>
                </a:moveTo>
                <a:lnTo>
                  <a:pt x="3774684" y="0"/>
                </a:lnTo>
                <a:lnTo>
                  <a:pt x="3780561" y="9674"/>
                </a:lnTo>
                <a:cubicBezTo>
                  <a:pt x="3935405" y="294716"/>
                  <a:pt x="4023360" y="621366"/>
                  <a:pt x="4023360" y="968560"/>
                </a:cubicBezTo>
                <a:cubicBezTo>
                  <a:pt x="4023360" y="2079580"/>
                  <a:pt x="3122700" y="2980240"/>
                  <a:pt x="2011680" y="2980240"/>
                </a:cubicBezTo>
                <a:cubicBezTo>
                  <a:pt x="900660" y="2980240"/>
                  <a:pt x="0" y="2079580"/>
                  <a:pt x="0" y="968560"/>
                </a:cubicBezTo>
                <a:cubicBezTo>
                  <a:pt x="0" y="621366"/>
                  <a:pt x="87955" y="294716"/>
                  <a:pt x="242799" y="967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ontent Placeholder 4">
            <a:extLst>
              <a:ext uri="{FF2B5EF4-FFF2-40B4-BE49-F238E27FC236}">
                <a16:creationId xmlns:a16="http://schemas.microsoft.com/office/drawing/2014/main" id="{8DB9F0F8-4318-4E29-8418-C31E9A71E8DC}"/>
              </a:ext>
            </a:extLst>
          </p:cNvPr>
          <p:cNvSpPr>
            <a:spLocks noGrp="1"/>
          </p:cNvSpPr>
          <p:nvPr>
            <p:ph idx="1"/>
          </p:nvPr>
        </p:nvSpPr>
        <p:spPr>
          <a:xfrm>
            <a:off x="4137658" y="-158148"/>
            <a:ext cx="3337561" cy="2787047"/>
          </a:xfrm>
        </p:spPr>
        <p:txBody>
          <a:bodyPr vert="horz" lIns="91440" tIns="45720" rIns="91440" bIns="45720" rtlCol="0" anchor="ctr">
            <a:normAutofit/>
          </a:bodyPr>
          <a:lstStyle/>
          <a:p>
            <a:pPr marL="0" indent="0" defTabSz="914400">
              <a:lnSpc>
                <a:spcPct val="95000"/>
              </a:lnSpc>
              <a:spcBef>
                <a:spcPts val="0"/>
              </a:spcBef>
              <a:spcAft>
                <a:spcPts val="1200"/>
              </a:spcAft>
              <a:buNone/>
            </a:pPr>
            <a:r>
              <a:rPr lang="en-AU" sz="1900" dirty="0"/>
              <a:t>We build the foundations for him to look at, on the one hand, his values, aspirations, preferred identity as a man, a father… and if applicable, his aspirations and responsibilities as part of his community</a:t>
            </a:r>
            <a:endParaRPr lang="en-US" sz="1900" dirty="0"/>
          </a:p>
        </p:txBody>
      </p:sp>
      <p:sp>
        <p:nvSpPr>
          <p:cNvPr id="99" name="Freeform: Shape 98">
            <a:extLst>
              <a:ext uri="{FF2B5EF4-FFF2-40B4-BE49-F238E27FC236}">
                <a16:creationId xmlns:a16="http://schemas.microsoft.com/office/drawing/2014/main" id="{A5AD6500-BB62-4AAC-9D2F-C10DDC90CB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16897" y="1584494"/>
            <a:ext cx="4375105" cy="5273507"/>
          </a:xfrm>
          <a:custGeom>
            <a:avLst/>
            <a:gdLst>
              <a:gd name="connsiteX0" fmla="*/ 2921508 w 4375105"/>
              <a:gd name="connsiteY0" fmla="*/ 0 h 5273507"/>
              <a:gd name="connsiteX1" fmla="*/ 4314072 w 4375105"/>
              <a:gd name="connsiteY1" fmla="*/ 352611 h 5273507"/>
              <a:gd name="connsiteX2" fmla="*/ 4375105 w 4375105"/>
              <a:gd name="connsiteY2" fmla="*/ 389689 h 5273507"/>
              <a:gd name="connsiteX3" fmla="*/ 4375105 w 4375105"/>
              <a:gd name="connsiteY3" fmla="*/ 5273507 h 5273507"/>
              <a:gd name="connsiteX4" fmla="*/ 1193705 w 4375105"/>
              <a:gd name="connsiteY4" fmla="*/ 5273507 h 5273507"/>
              <a:gd name="connsiteX5" fmla="*/ 1063158 w 4375105"/>
              <a:gd name="connsiteY5" fmla="*/ 5175886 h 5273507"/>
              <a:gd name="connsiteX6" fmla="*/ 0 w 4375105"/>
              <a:gd name="connsiteY6" fmla="*/ 2921508 h 5273507"/>
              <a:gd name="connsiteX7" fmla="*/ 2921508 w 4375105"/>
              <a:gd name="connsiteY7" fmla="*/ 0 h 5273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5105" h="5273507">
                <a:moveTo>
                  <a:pt x="2921508" y="0"/>
                </a:moveTo>
                <a:cubicBezTo>
                  <a:pt x="3425728" y="0"/>
                  <a:pt x="3900114" y="127735"/>
                  <a:pt x="4314072" y="352611"/>
                </a:cubicBezTo>
                <a:lnTo>
                  <a:pt x="4375105" y="389689"/>
                </a:lnTo>
                <a:lnTo>
                  <a:pt x="4375105" y="5273507"/>
                </a:lnTo>
                <a:lnTo>
                  <a:pt x="1193705" y="5273507"/>
                </a:lnTo>
                <a:lnTo>
                  <a:pt x="1063158" y="5175886"/>
                </a:lnTo>
                <a:cubicBezTo>
                  <a:pt x="413861" y="4640038"/>
                  <a:pt x="0" y="3829104"/>
                  <a:pt x="0" y="2921508"/>
                </a:cubicBezTo>
                <a:cubicBezTo>
                  <a:pt x="0" y="1308004"/>
                  <a:pt x="1308004" y="0"/>
                  <a:pt x="292150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62BE0AF9-7A92-418F-B5CC-90102B894377}"/>
              </a:ext>
            </a:extLst>
          </p:cNvPr>
          <p:cNvSpPr txBox="1"/>
          <p:nvPr/>
        </p:nvSpPr>
        <p:spPr>
          <a:xfrm>
            <a:off x="8268125" y="2356218"/>
            <a:ext cx="3581183" cy="4213008"/>
          </a:xfrm>
          <a:prstGeom prst="rect">
            <a:avLst/>
          </a:prstGeom>
        </p:spPr>
        <p:txBody>
          <a:bodyPr vert="horz" lIns="91440" tIns="45720" rIns="91440" bIns="45720" rtlCol="0" anchor="ctr">
            <a:normAutofit/>
          </a:bodyPr>
          <a:lstStyle/>
          <a:p>
            <a:pPr marR="0" lvl="0" defTabSz="914400" fontAlgn="auto">
              <a:lnSpc>
                <a:spcPct val="95000"/>
              </a:lnSpc>
              <a:spcBef>
                <a:spcPts val="0"/>
              </a:spcBef>
              <a:spcAft>
                <a:spcPts val="1800"/>
              </a:spcAft>
              <a:buClrTx/>
              <a:buSzTx/>
              <a:tabLst/>
              <a:defRPr/>
            </a:pPr>
            <a:r>
              <a:rPr kumimoji="0" lang="en-US" sz="1900" b="0" i="0" u="none" strike="noStrike" cap="none" spc="0" normalizeH="0" baseline="0" noProof="0" dirty="0">
                <a:ln>
                  <a:noFill/>
                </a:ln>
                <a:effectLst/>
                <a:uLnTx/>
                <a:uFillTx/>
              </a:rPr>
              <a:t>AND on the</a:t>
            </a:r>
            <a:r>
              <a:rPr kumimoji="0" lang="en-US" sz="1900" b="0" i="0" u="none" strike="noStrike" cap="none" spc="0" normalizeH="0" noProof="0" dirty="0">
                <a:ln>
                  <a:noFill/>
                </a:ln>
                <a:effectLst/>
                <a:uLnTx/>
                <a:uFillTx/>
              </a:rPr>
              <a:t> other hand, for him to start to look at his behaviour, and the impacts of his behaviour on his family members (and on his extended family and community, if applicable)</a:t>
            </a:r>
            <a:endParaRPr lang="en-US" sz="1900" baseline="0" dirty="0"/>
          </a:p>
          <a:p>
            <a:pPr marR="0" lvl="0" defTabSz="914400" fontAlgn="auto">
              <a:lnSpc>
                <a:spcPct val="90000"/>
              </a:lnSpc>
              <a:spcBef>
                <a:spcPts val="0"/>
              </a:spcBef>
              <a:spcAft>
                <a:spcPts val="600"/>
              </a:spcAft>
              <a:buClrTx/>
              <a:buSzTx/>
              <a:tabLst/>
              <a:defRPr/>
            </a:pPr>
            <a:r>
              <a:rPr kumimoji="0" lang="en-US" sz="2000" i="0" u="none" strike="noStrike" cap="none" spc="0" normalizeH="0" noProof="0" dirty="0">
                <a:ln>
                  <a:noFill/>
                </a:ln>
                <a:solidFill>
                  <a:schemeClr val="accent2">
                    <a:lumMod val="75000"/>
                  </a:schemeClr>
                </a:solidFill>
                <a:effectLst/>
                <a:uLnTx/>
                <a:uFillTx/>
              </a:rPr>
              <a:t>… </a:t>
            </a:r>
            <a:r>
              <a:rPr kumimoji="0" lang="en-US" sz="2000" b="1" i="0" u="none" strike="noStrike" cap="none" spc="0" normalizeH="0" noProof="0" dirty="0">
                <a:ln>
                  <a:noFill/>
                </a:ln>
                <a:solidFill>
                  <a:schemeClr val="accent2">
                    <a:lumMod val="75000"/>
                  </a:schemeClr>
                </a:solidFill>
                <a:effectLst/>
                <a:uLnTx/>
                <a:uFillTx/>
              </a:rPr>
              <a:t>gradually</a:t>
            </a:r>
            <a:r>
              <a:rPr kumimoji="0" lang="en-US" sz="2000" i="0" u="none" strike="noStrike" cap="none" spc="0" normalizeH="0" noProof="0" dirty="0">
                <a:ln>
                  <a:noFill/>
                </a:ln>
                <a:solidFill>
                  <a:schemeClr val="accent2">
                    <a:lumMod val="75000"/>
                  </a:schemeClr>
                </a:solidFill>
                <a:effectLst/>
                <a:uLnTx/>
                <a:uFillTx/>
              </a:rPr>
              <a:t> pushing against and extending his shame barrier (to increase his shame tolerance) as we do so</a:t>
            </a:r>
            <a:endParaRPr kumimoji="0" lang="en-US" sz="2000" i="0" u="none" strike="noStrike" cap="none" spc="0" normalizeH="0" baseline="0" noProof="0" dirty="0">
              <a:ln>
                <a:noFill/>
              </a:ln>
              <a:solidFill>
                <a:schemeClr val="accent2">
                  <a:lumMod val="75000"/>
                </a:schemeClr>
              </a:solidFill>
              <a:effectLst/>
              <a:uLnTx/>
              <a:uFillTx/>
            </a:endParaRPr>
          </a:p>
        </p:txBody>
      </p:sp>
      <p:sp>
        <p:nvSpPr>
          <p:cNvPr id="6" name="TextBox 5">
            <a:extLst>
              <a:ext uri="{FF2B5EF4-FFF2-40B4-BE49-F238E27FC236}">
                <a16:creationId xmlns:a16="http://schemas.microsoft.com/office/drawing/2014/main" id="{0EC6B7A2-D860-4B35-BA5C-CABA221F5053}"/>
              </a:ext>
            </a:extLst>
          </p:cNvPr>
          <p:cNvSpPr txBox="1"/>
          <p:nvPr/>
        </p:nvSpPr>
        <p:spPr>
          <a:xfrm>
            <a:off x="1307674" y="4530925"/>
            <a:ext cx="5527465" cy="1825115"/>
          </a:xfrm>
          <a:prstGeom prst="rect">
            <a:avLst/>
          </a:prstGeom>
          <a:noFill/>
        </p:spPr>
        <p:txBody>
          <a:bodyPr wrap="square" rtlCol="0">
            <a:spAutoFit/>
          </a:bodyPr>
          <a:lstStyle/>
          <a:p>
            <a:pPr>
              <a:lnSpc>
                <a:spcPct val="90000"/>
              </a:lnSpc>
              <a:spcAft>
                <a:spcPts val="1200"/>
              </a:spcAft>
            </a:pPr>
            <a:r>
              <a:rPr lang="en-AU" sz="1900" dirty="0">
                <a:solidFill>
                  <a:schemeClr val="accent4">
                    <a:lumMod val="20000"/>
                    <a:lumOff val="80000"/>
                  </a:schemeClr>
                </a:solidFill>
              </a:rPr>
              <a:t>To build these foundations, he needs to experience that his life matters to our service.</a:t>
            </a:r>
          </a:p>
          <a:p>
            <a:pPr>
              <a:lnSpc>
                <a:spcPct val="90000"/>
              </a:lnSpc>
              <a:spcAft>
                <a:spcPts val="1200"/>
              </a:spcAft>
            </a:pPr>
            <a:r>
              <a:rPr lang="en-AU" sz="1900" dirty="0">
                <a:solidFill>
                  <a:schemeClr val="accent4">
                    <a:lumMod val="20000"/>
                    <a:lumOff val="80000"/>
                  </a:schemeClr>
                </a:solidFill>
              </a:rPr>
              <a:t>He needs to be seen – seen for what he aspires to, seen for what he is trying to make work or make better, seen for the him that wants to receive and provide respect, love and safety.</a:t>
            </a:r>
            <a:endParaRPr lang="en-AU" sz="1900" dirty="0"/>
          </a:p>
        </p:txBody>
      </p:sp>
    </p:spTree>
    <p:extLst>
      <p:ext uri="{BB962C8B-B14F-4D97-AF65-F5344CB8AC3E}">
        <p14:creationId xmlns:p14="http://schemas.microsoft.com/office/powerpoint/2010/main" val="3670555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 name="Rectangle 70">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82EF74D2-EDCD-4BA0-BACB-52807E1E429D}"/>
              </a:ext>
            </a:extLst>
          </p:cNvPr>
          <p:cNvSpPr>
            <a:spLocks noGrp="1"/>
          </p:cNvSpPr>
          <p:nvPr>
            <p:ph type="title"/>
          </p:nvPr>
        </p:nvSpPr>
        <p:spPr>
          <a:xfrm>
            <a:off x="777240" y="777239"/>
            <a:ext cx="2983229" cy="3074671"/>
          </a:xfrm>
        </p:spPr>
        <p:txBody>
          <a:bodyPr>
            <a:normAutofit/>
          </a:bodyPr>
          <a:lstStyle/>
          <a:p>
            <a:r>
              <a:rPr lang="en-AU" sz="3000" dirty="0">
                <a:solidFill>
                  <a:schemeClr val="bg1"/>
                </a:solidFill>
              </a:rPr>
              <a:t>Listen for his values that might align with building a motivational foundation for working towards change</a:t>
            </a:r>
          </a:p>
        </p:txBody>
      </p:sp>
      <p:sp>
        <p:nvSpPr>
          <p:cNvPr id="85" name="Rectangle 72">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86" name="Rectangle 74">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8DB9F0F8-4318-4E29-8418-C31E9A71E8DC}"/>
              </a:ext>
            </a:extLst>
          </p:cNvPr>
          <p:cNvSpPr>
            <a:spLocks noGrp="1"/>
          </p:cNvSpPr>
          <p:nvPr>
            <p:ph idx="1"/>
          </p:nvPr>
        </p:nvSpPr>
        <p:spPr>
          <a:xfrm>
            <a:off x="4663441" y="557798"/>
            <a:ext cx="6046470" cy="6184182"/>
          </a:xfrm>
        </p:spPr>
        <p:txBody>
          <a:bodyPr anchor="ctr">
            <a:normAutofit fontScale="47500" lnSpcReduction="20000"/>
          </a:bodyPr>
          <a:lstStyle/>
          <a:p>
            <a:pPr marL="0" indent="0">
              <a:lnSpc>
                <a:spcPct val="110000"/>
              </a:lnSpc>
              <a:spcBef>
                <a:spcPts val="0"/>
              </a:spcBef>
              <a:spcAft>
                <a:spcPts val="1200"/>
              </a:spcAft>
              <a:buNone/>
            </a:pPr>
            <a:r>
              <a:rPr lang="en-AU" sz="3200" dirty="0">
                <a:solidFill>
                  <a:srgbClr val="9E480E"/>
                </a:solidFill>
              </a:rPr>
              <a:t>“No-one listens to men, no-one listens to fathers, the system always takes the side of women, we have no rights anymore”</a:t>
            </a:r>
          </a:p>
          <a:p>
            <a:pPr marL="0" indent="0">
              <a:lnSpc>
                <a:spcPct val="110000"/>
              </a:lnSpc>
              <a:spcBef>
                <a:spcPts val="0"/>
              </a:spcBef>
              <a:spcAft>
                <a:spcPts val="1200"/>
              </a:spcAft>
              <a:buNone/>
            </a:pPr>
            <a:r>
              <a:rPr lang="en-AU" sz="3200" dirty="0">
                <a:solidFill>
                  <a:srgbClr val="2F5597"/>
                </a:solidFill>
              </a:rPr>
              <a:t>“It sounds like being listened to is really important for you John”</a:t>
            </a:r>
          </a:p>
          <a:p>
            <a:pPr marL="0" indent="0">
              <a:lnSpc>
                <a:spcPct val="110000"/>
              </a:lnSpc>
              <a:spcBef>
                <a:spcPts val="0"/>
              </a:spcBef>
              <a:spcAft>
                <a:spcPts val="1200"/>
              </a:spcAft>
              <a:buNone/>
            </a:pPr>
            <a:r>
              <a:rPr lang="en-AU" sz="3200" dirty="0">
                <a:solidFill>
                  <a:srgbClr val="9E480E"/>
                </a:solidFill>
              </a:rPr>
              <a:t>“Yeah, the police didn’t even bother to ask me what happened, they weren’t at all interested in knowing the truth…”</a:t>
            </a:r>
          </a:p>
          <a:p>
            <a:pPr marL="0" indent="0">
              <a:lnSpc>
                <a:spcPct val="110000"/>
              </a:lnSpc>
              <a:spcBef>
                <a:spcPts val="0"/>
              </a:spcBef>
              <a:spcAft>
                <a:spcPts val="1200"/>
              </a:spcAft>
              <a:buNone/>
            </a:pPr>
            <a:r>
              <a:rPr lang="en-AU" sz="3200" dirty="0">
                <a:solidFill>
                  <a:srgbClr val="2F5597"/>
                </a:solidFill>
              </a:rPr>
              <a:t>“John, can I interrupt you there, you felt like you weren’t being listened to, that they listened to Sarah about what she experienced that night, but didn’t listen to you. Listening is important. You said earlier that hanging out with your son Jake, having relaxed time with him, talking and listening to each other, is a big part of being a Dad?”</a:t>
            </a:r>
          </a:p>
          <a:p>
            <a:pPr marL="0" indent="0">
              <a:lnSpc>
                <a:spcPct val="110000"/>
              </a:lnSpc>
              <a:spcBef>
                <a:spcPts val="0"/>
              </a:spcBef>
              <a:spcAft>
                <a:spcPts val="1200"/>
              </a:spcAft>
              <a:buNone/>
            </a:pPr>
            <a:r>
              <a:rPr lang="en-AU" sz="3200" dirty="0">
                <a:solidFill>
                  <a:srgbClr val="9E480E"/>
                </a:solidFill>
              </a:rPr>
              <a:t>“Yeah, when we click, we’re like friends”</a:t>
            </a:r>
          </a:p>
          <a:p>
            <a:pPr marL="0" indent="0">
              <a:lnSpc>
                <a:spcPct val="110000"/>
              </a:lnSpc>
              <a:spcBef>
                <a:spcPts val="0"/>
              </a:spcBef>
              <a:spcAft>
                <a:spcPts val="1200"/>
              </a:spcAft>
              <a:buNone/>
            </a:pPr>
            <a:r>
              <a:rPr lang="en-AU" sz="3200" dirty="0">
                <a:solidFill>
                  <a:srgbClr val="2F5597"/>
                </a:solidFill>
              </a:rPr>
              <a:t>“What would Jake see you say or do to know that he was being listened to by you… How do you listen to others in your family, if they have a different perspective than you?”</a:t>
            </a:r>
          </a:p>
          <a:p>
            <a:pPr marL="0" indent="0">
              <a:lnSpc>
                <a:spcPct val="110000"/>
              </a:lnSpc>
              <a:spcBef>
                <a:spcPts val="1200"/>
              </a:spcBef>
              <a:spcAft>
                <a:spcPts val="600"/>
              </a:spcAft>
              <a:buNone/>
            </a:pPr>
            <a:r>
              <a:rPr lang="en-AU" sz="3400" dirty="0"/>
              <a:t>OR, picking up on a different value that John has expressed:</a:t>
            </a:r>
          </a:p>
          <a:p>
            <a:pPr marL="0" indent="0">
              <a:lnSpc>
                <a:spcPct val="110000"/>
              </a:lnSpc>
              <a:spcBef>
                <a:spcPts val="0"/>
              </a:spcBef>
              <a:spcAft>
                <a:spcPts val="1200"/>
              </a:spcAft>
              <a:buNone/>
            </a:pPr>
            <a:r>
              <a:rPr lang="en-AU" sz="3200" dirty="0">
                <a:solidFill>
                  <a:srgbClr val="2F5597"/>
                </a:solidFill>
              </a:rPr>
              <a:t>“Fairness really matters to you. What does fairness mean for you? I can guess at what you mean by fairness, but would prefer to understand this better... What would Sally and the children say that you do to show fairness in the family?... Would Sally say there are times that she feels that you aren’t showing fairness to her?”</a:t>
            </a:r>
          </a:p>
          <a:p>
            <a:endParaRPr lang="en-AU" sz="1400" dirty="0"/>
          </a:p>
        </p:txBody>
      </p:sp>
      <p:sp>
        <p:nvSpPr>
          <p:cNvPr id="3" name="TextBox 2">
            <a:extLst>
              <a:ext uri="{FF2B5EF4-FFF2-40B4-BE49-F238E27FC236}">
                <a16:creationId xmlns:a16="http://schemas.microsoft.com/office/drawing/2014/main" id="{62BE0AF9-7A92-418F-B5CC-90102B894377}"/>
              </a:ext>
            </a:extLst>
          </p:cNvPr>
          <p:cNvSpPr txBox="1"/>
          <p:nvPr/>
        </p:nvSpPr>
        <p:spPr>
          <a:xfrm>
            <a:off x="561669" y="4485823"/>
            <a:ext cx="3414369" cy="1754326"/>
          </a:xfrm>
          <a:prstGeom prst="rect">
            <a:avLst/>
          </a:prstGeom>
          <a:noFill/>
        </p:spPr>
        <p:txBody>
          <a:bodyPr wrap="square" rtlCol="0">
            <a:spAutoFit/>
          </a:bodyPr>
          <a:lstStyle/>
          <a:p>
            <a:r>
              <a:rPr lang="en-AU" sz="1800" dirty="0">
                <a:solidFill>
                  <a:schemeClr val="accent4">
                    <a:lumMod val="20000"/>
                    <a:lumOff val="80000"/>
                  </a:schemeClr>
                </a:solidFill>
                <a:effectLst/>
                <a:latin typeface="Calibri" panose="020F0502020204030204" pitchFamily="34" charset="0"/>
                <a:ea typeface="Calibri" panose="020F0502020204030204" pitchFamily="34" charset="0"/>
                <a:cs typeface="Arial" panose="020B0604020202020204" pitchFamily="34" charset="0"/>
              </a:rPr>
              <a:t>Men who use DFV often appeal to values as a way of criticising or blaming the victim(s) – we can highlight the value but </a:t>
            </a:r>
            <a:r>
              <a:rPr lang="en-AU" sz="1800" b="1" dirty="0">
                <a:solidFill>
                  <a:schemeClr val="accent4">
                    <a:lumMod val="20000"/>
                    <a:lumOff val="80000"/>
                  </a:schemeClr>
                </a:solidFill>
                <a:effectLst/>
                <a:latin typeface="Calibri" panose="020F0502020204030204" pitchFamily="34" charset="0"/>
                <a:ea typeface="Calibri" panose="020F0502020204030204" pitchFamily="34" charset="0"/>
                <a:cs typeface="Arial" panose="020B0604020202020204" pitchFamily="34" charset="0"/>
              </a:rPr>
              <a:t>redirect</a:t>
            </a:r>
            <a:r>
              <a:rPr lang="en-AU" sz="1800" dirty="0">
                <a:solidFill>
                  <a:schemeClr val="accent4">
                    <a:lumMod val="20000"/>
                    <a:lumOff val="80000"/>
                  </a:schemeClr>
                </a:solidFill>
                <a:effectLst/>
                <a:latin typeface="Calibri" panose="020F0502020204030204" pitchFamily="34" charset="0"/>
                <a:ea typeface="Calibri" panose="020F0502020204030204" pitchFamily="34" charset="0"/>
                <a:cs typeface="Arial" panose="020B0604020202020204" pitchFamily="34" charset="0"/>
              </a:rPr>
              <a:t> him to focus on what </a:t>
            </a:r>
            <a:r>
              <a:rPr lang="en-AU" sz="1800" b="1" dirty="0">
                <a:solidFill>
                  <a:schemeClr val="accent4">
                    <a:lumMod val="20000"/>
                    <a:lumOff val="80000"/>
                  </a:schemeClr>
                </a:solidFill>
                <a:effectLst/>
                <a:latin typeface="Calibri" panose="020F0502020204030204" pitchFamily="34" charset="0"/>
                <a:ea typeface="Calibri" panose="020F0502020204030204" pitchFamily="34" charset="0"/>
                <a:cs typeface="Arial" panose="020B0604020202020204" pitchFamily="34" charset="0"/>
              </a:rPr>
              <a:t>he can do </a:t>
            </a:r>
            <a:r>
              <a:rPr lang="en-AU" sz="1800" dirty="0">
                <a:solidFill>
                  <a:schemeClr val="accent4">
                    <a:lumMod val="20000"/>
                    <a:lumOff val="80000"/>
                  </a:schemeClr>
                </a:solidFill>
                <a:effectLst/>
                <a:latin typeface="Calibri" panose="020F0502020204030204" pitchFamily="34" charset="0"/>
                <a:ea typeface="Calibri" panose="020F0502020204030204" pitchFamily="34" charset="0"/>
                <a:cs typeface="Arial" panose="020B0604020202020204" pitchFamily="34" charset="0"/>
              </a:rPr>
              <a:t>to put the value into practice</a:t>
            </a:r>
            <a:endParaRPr lang="en-AU" dirty="0">
              <a:solidFill>
                <a:schemeClr val="accent4">
                  <a:lumMod val="20000"/>
                  <a:lumOff val="80000"/>
                </a:schemeClr>
              </a:solidFill>
            </a:endParaRPr>
          </a:p>
        </p:txBody>
      </p:sp>
    </p:spTree>
    <p:extLst>
      <p:ext uri="{BB962C8B-B14F-4D97-AF65-F5344CB8AC3E}">
        <p14:creationId xmlns:p14="http://schemas.microsoft.com/office/powerpoint/2010/main" val="4077291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 name="Rectangle 70">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63"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2EF74D2-EDCD-4BA0-BACB-52807E1E429D}"/>
              </a:ext>
            </a:extLst>
          </p:cNvPr>
          <p:cNvSpPr>
            <a:spLocks noGrp="1"/>
          </p:cNvSpPr>
          <p:nvPr>
            <p:ph type="title"/>
          </p:nvPr>
        </p:nvSpPr>
        <p:spPr>
          <a:xfrm>
            <a:off x="777240" y="731519"/>
            <a:ext cx="2845191" cy="3237579"/>
          </a:xfrm>
        </p:spPr>
        <p:txBody>
          <a:bodyPr>
            <a:normAutofit/>
          </a:bodyPr>
          <a:lstStyle/>
          <a:p>
            <a:r>
              <a:rPr lang="en-AU" sz="3500" dirty="0">
                <a:solidFill>
                  <a:srgbClr val="FFFFFF"/>
                </a:solidFill>
              </a:rPr>
              <a:t>We can also ask him direct questions about his aspirations and values</a:t>
            </a:r>
          </a:p>
        </p:txBody>
      </p:sp>
      <p:sp>
        <p:nvSpPr>
          <p:cNvPr id="85" name="Rectangle 72">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63"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86" name="Rectangle 74">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63"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ontent Placeholder 4">
            <a:extLst>
              <a:ext uri="{FF2B5EF4-FFF2-40B4-BE49-F238E27FC236}">
                <a16:creationId xmlns:a16="http://schemas.microsoft.com/office/drawing/2014/main" id="{8DB9F0F8-4318-4E29-8418-C31E9A71E8DC}"/>
              </a:ext>
            </a:extLst>
          </p:cNvPr>
          <p:cNvSpPr>
            <a:spLocks noGrp="1"/>
          </p:cNvSpPr>
          <p:nvPr>
            <p:ph idx="1"/>
          </p:nvPr>
        </p:nvSpPr>
        <p:spPr>
          <a:xfrm>
            <a:off x="4686300" y="-9145"/>
            <a:ext cx="6195060" cy="2836912"/>
          </a:xfrm>
        </p:spPr>
        <p:txBody>
          <a:bodyPr anchor="ctr">
            <a:normAutofit/>
          </a:bodyPr>
          <a:lstStyle/>
          <a:p>
            <a:pPr marL="0" indent="0">
              <a:spcBef>
                <a:spcPts val="0"/>
              </a:spcBef>
              <a:spcAft>
                <a:spcPts val="1200"/>
              </a:spcAft>
              <a:buNone/>
            </a:pPr>
            <a:r>
              <a:rPr lang="en-AU" sz="1500" dirty="0">
                <a:solidFill>
                  <a:srgbClr val="2F5597"/>
                </a:solidFill>
              </a:rPr>
              <a:t>“What is important for you in being a safe man for your family?”</a:t>
            </a:r>
          </a:p>
          <a:p>
            <a:pPr marL="0" indent="0">
              <a:spcBef>
                <a:spcPts val="0"/>
              </a:spcBef>
              <a:spcAft>
                <a:spcPts val="1200"/>
              </a:spcAft>
              <a:buNone/>
            </a:pPr>
            <a:r>
              <a:rPr lang="en-AU" sz="1500" dirty="0">
                <a:solidFill>
                  <a:srgbClr val="2F5597"/>
                </a:solidFill>
              </a:rPr>
              <a:t>“What is really important for you in being a Dad?”</a:t>
            </a:r>
          </a:p>
          <a:p>
            <a:pPr marL="0" indent="0">
              <a:spcBef>
                <a:spcPts val="0"/>
              </a:spcBef>
              <a:spcAft>
                <a:spcPts val="1200"/>
              </a:spcAft>
              <a:buNone/>
            </a:pPr>
            <a:r>
              <a:rPr lang="en-AU" sz="1500" dirty="0">
                <a:solidFill>
                  <a:srgbClr val="2F5597"/>
                </a:solidFill>
              </a:rPr>
              <a:t>“What are your hopes for your children?”</a:t>
            </a:r>
          </a:p>
          <a:p>
            <a:pPr marL="0" indent="0">
              <a:spcBef>
                <a:spcPts val="0"/>
              </a:spcBef>
              <a:spcAft>
                <a:spcPts val="1200"/>
              </a:spcAft>
              <a:buNone/>
            </a:pPr>
            <a:r>
              <a:rPr lang="en-AU" sz="1500" dirty="0">
                <a:solidFill>
                  <a:srgbClr val="2F5597"/>
                </a:solidFill>
              </a:rPr>
              <a:t>“What does being a safe and respectful family man mean for you?”</a:t>
            </a:r>
          </a:p>
        </p:txBody>
      </p:sp>
      <p:sp>
        <p:nvSpPr>
          <p:cNvPr id="6" name="TextBox 5">
            <a:extLst>
              <a:ext uri="{FF2B5EF4-FFF2-40B4-BE49-F238E27FC236}">
                <a16:creationId xmlns:a16="http://schemas.microsoft.com/office/drawing/2014/main" id="{615352A9-905C-466F-8544-604336F8056B}"/>
              </a:ext>
            </a:extLst>
          </p:cNvPr>
          <p:cNvSpPr txBox="1"/>
          <p:nvPr/>
        </p:nvSpPr>
        <p:spPr>
          <a:xfrm>
            <a:off x="4286250" y="2274099"/>
            <a:ext cx="7128510" cy="4170372"/>
          </a:xfrm>
          <a:prstGeom prst="rect">
            <a:avLst/>
          </a:prstGeom>
          <a:solidFill>
            <a:schemeClr val="accent1">
              <a:lumMod val="20000"/>
              <a:lumOff val="80000"/>
            </a:schemeClr>
          </a:solidFill>
        </p:spPr>
        <p:txBody>
          <a:bodyPr wrap="square" rtlCol="0">
            <a:spAutoFit/>
          </a:bodyPr>
          <a:lstStyle/>
          <a:p>
            <a:pPr>
              <a:spcAft>
                <a:spcPts val="800"/>
              </a:spcAft>
            </a:pPr>
            <a:br>
              <a:rPr lang="en-AU" sz="800" dirty="0"/>
            </a:br>
            <a:r>
              <a:rPr lang="en-AU" sz="1700" dirty="0"/>
              <a:t>We want to connect his aspirations and values to the safety, well-being and freedom of action of his family members:</a:t>
            </a:r>
          </a:p>
          <a:p>
            <a:pPr marL="263525">
              <a:spcAft>
                <a:spcPts val="800"/>
              </a:spcAft>
            </a:pPr>
            <a:r>
              <a:rPr lang="en-AU" sz="1500" dirty="0">
                <a:solidFill>
                  <a:srgbClr val="2F5597"/>
                </a:solidFill>
                <a:effectLst/>
                <a:latin typeface="Calibri" panose="020F0502020204030204" pitchFamily="34" charset="0"/>
                <a:ea typeface="Calibri" panose="020F0502020204030204" pitchFamily="34" charset="0"/>
                <a:cs typeface="Arial" panose="020B0604020202020204" pitchFamily="34" charset="0"/>
              </a:rPr>
              <a:t>“It sounds John that you are wanting to make things better in your family, for things at home to feel less stressful. I imagine that it would be hard to work towards this when Sally, Bec and Noah aren’t feeling safe around you?”</a:t>
            </a:r>
          </a:p>
          <a:p>
            <a:pPr marL="263525">
              <a:spcAft>
                <a:spcPts val="800"/>
              </a:spcAft>
            </a:pPr>
            <a:r>
              <a:rPr lang="en-AU" sz="1500" dirty="0">
                <a:solidFill>
                  <a:srgbClr val="2F5597"/>
                </a:solidFill>
                <a:effectLst/>
                <a:latin typeface="Calibri" panose="020F0502020204030204" pitchFamily="34" charset="0"/>
                <a:ea typeface="Calibri" panose="020F0502020204030204" pitchFamily="34" charset="0"/>
                <a:cs typeface="Arial" panose="020B0604020202020204" pitchFamily="34" charset="0"/>
              </a:rPr>
              <a:t>“John, could you tell me more about the type of man you’d like to be around your family… OK, you’re saying that being calm, being a calm man is important. What would being a calm man look like?… Why might it be important to Sally and the children for you to be a calm man?... When you are not being that calm man, what does that look like to Sally?... To Bec and Noah?... What might that leave them feeling?... What might be the impact if they feel that way a lot around you?”</a:t>
            </a:r>
          </a:p>
          <a:p>
            <a:pPr marL="263525"/>
            <a:r>
              <a:rPr lang="en-AU" sz="1500" dirty="0">
                <a:solidFill>
                  <a:srgbClr val="2F5597"/>
                </a:solidFill>
                <a:latin typeface="Calibri" panose="020F0502020204030204" pitchFamily="34" charset="0"/>
                <a:ea typeface="Calibri" panose="020F0502020204030204" pitchFamily="34" charset="0"/>
                <a:cs typeface="Arial" panose="020B0604020202020204" pitchFamily="34" charset="0"/>
              </a:rPr>
              <a:t>“John, you’re saying that you don’t want to take a ‘my way or the highway’ approach to being a father. What would standing with your family, rather than standing over them, look like?... What would that look like to Sally and the children?... How would they experience you differently?... Why might that be important to them?”</a:t>
            </a:r>
            <a:br>
              <a:rPr lang="en-AU" sz="800" dirty="0">
                <a:solidFill>
                  <a:srgbClr val="2F5597"/>
                </a:solidFill>
                <a:effectLst/>
                <a:latin typeface="Calibri" panose="020F0502020204030204" pitchFamily="34" charset="0"/>
                <a:ea typeface="Calibri" panose="020F0502020204030204" pitchFamily="34" charset="0"/>
                <a:cs typeface="Arial" panose="020B0604020202020204" pitchFamily="34" charset="0"/>
              </a:rPr>
            </a:br>
            <a:endParaRPr lang="en-AU" sz="800" dirty="0">
              <a:solidFill>
                <a:srgbClr val="2F5597"/>
              </a:solidFill>
            </a:endParaRPr>
          </a:p>
        </p:txBody>
      </p:sp>
      <p:sp>
        <p:nvSpPr>
          <p:cNvPr id="7" name="TextBox 6">
            <a:extLst>
              <a:ext uri="{FF2B5EF4-FFF2-40B4-BE49-F238E27FC236}">
                <a16:creationId xmlns:a16="http://schemas.microsoft.com/office/drawing/2014/main" id="{5EAF3B61-19AB-45D8-B7F1-EAF8823AE623}"/>
              </a:ext>
            </a:extLst>
          </p:cNvPr>
          <p:cNvSpPr txBox="1"/>
          <p:nvPr/>
        </p:nvSpPr>
        <p:spPr>
          <a:xfrm>
            <a:off x="787791" y="4593545"/>
            <a:ext cx="2834640" cy="1631216"/>
          </a:xfrm>
          <a:prstGeom prst="rect">
            <a:avLst/>
          </a:prstGeom>
          <a:noFill/>
        </p:spPr>
        <p:txBody>
          <a:bodyPr wrap="square" rtlCol="0">
            <a:spAutoFit/>
          </a:bodyPr>
          <a:lstStyle/>
          <a:p>
            <a:r>
              <a:rPr lang="en-AU" sz="2000" dirty="0">
                <a:solidFill>
                  <a:schemeClr val="accent4">
                    <a:lumMod val="20000"/>
                    <a:lumOff val="80000"/>
                  </a:schemeClr>
                </a:solidFill>
              </a:rPr>
              <a:t>But we don’t want to infer that we are working with him to persuade his partner to return to him or not to leave</a:t>
            </a:r>
          </a:p>
        </p:txBody>
      </p:sp>
    </p:spTree>
    <p:extLst>
      <p:ext uri="{BB962C8B-B14F-4D97-AF65-F5344CB8AC3E}">
        <p14:creationId xmlns:p14="http://schemas.microsoft.com/office/powerpoint/2010/main" val="789497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ace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41031</TotalTime>
  <Words>3708</Words>
  <Application>Microsoft Office PowerPoint</Application>
  <PresentationFormat>Widescreen</PresentationFormat>
  <Paragraphs>131</Paragraphs>
  <Slides>14</Slides>
  <Notes>14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Arial</vt:lpstr>
      <vt:lpstr>Calibri</vt:lpstr>
      <vt:lpstr>Calibri Light</vt:lpstr>
      <vt:lpstr>DIN Alternate</vt:lpstr>
      <vt:lpstr>Trebuchet MS</vt:lpstr>
      <vt:lpstr>Wingdings 3</vt:lpstr>
      <vt:lpstr>Office Theme</vt:lpstr>
      <vt:lpstr>Facet</vt:lpstr>
      <vt:lpstr>Being present and stilling ourselves so that we can be open to opportunities</vt:lpstr>
      <vt:lpstr>What is important to listen to in his responses</vt:lpstr>
      <vt:lpstr>Creating a space to hear his story without providing a platform for him to rehearse (and potentially strengthen) his victim stance  If we cut him off too soon, we don’t get insights into what he might be really thinking </vt:lpstr>
      <vt:lpstr>Shaping up and re-shaping a safe, respectful and generative container for the conversation</vt:lpstr>
      <vt:lpstr>Shaping up and re-shaping a safe, respectful and generative container for the conversation… continued</vt:lpstr>
      <vt:lpstr>Signpost that there will be (some degree) of discomfort in the conversation… informed by your assessment, in each session, of his capacity and willingness to sit with discomfort</vt:lpstr>
      <vt:lpstr>Creating tension between his  aspirational self and his behavioural self </vt:lpstr>
      <vt:lpstr>Listen for his values that might align with building a motivational foundation for working towards change</vt:lpstr>
      <vt:lpstr>We can also ask him direct questions about his aspirations and values</vt:lpstr>
      <vt:lpstr>How direct should your language be with him?</vt:lpstr>
      <vt:lpstr>Invitational practice</vt:lpstr>
      <vt:lpstr>Visual conversations</vt:lpstr>
      <vt:lpstr>Managing yourself as the practitioner  What types of clients, and in what types of circumstances, might you be tempted to take a collusive or coercive approach?   What might you need to be aware of about/within yourself so that you don’t drift away from the mid-point? </vt:lpstr>
      <vt:lpstr>Remember: the father’s ‘resistance’ to your invitations for him to explore his behaviour and its impacts might be due 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practice in working with male domestic &amp; family violence for workforces and practitioners without specialisation in DFV</dc:title>
  <dc:creator>Rodney Vlais</dc:creator>
  <cp:lastModifiedBy>Rodney Vlais</cp:lastModifiedBy>
  <cp:revision>419</cp:revision>
  <dcterms:created xsi:type="dcterms:W3CDTF">2021-03-08T22:32:51Z</dcterms:created>
  <dcterms:modified xsi:type="dcterms:W3CDTF">2022-04-19T01:12:56Z</dcterms:modified>
</cp:coreProperties>
</file>